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660" r:id="rId5"/>
    <p:sldMasterId id="2147483665" r:id="rId6"/>
    <p:sldMasterId id="2147483668" r:id="rId7"/>
    <p:sldMasterId id="2147483673" r:id="rId8"/>
    <p:sldMasterId id="2147483675" r:id="rId9"/>
    <p:sldMasterId id="2147483680" r:id="rId10"/>
    <p:sldMasterId id="2147483682" r:id="rId11"/>
    <p:sldMasterId id="2147483688" r:id="rId12"/>
    <p:sldMasterId id="2147483694" r:id="rId13"/>
    <p:sldMasterId id="2147483648" r:id="rId14"/>
  </p:sldMasterIdLst>
  <p:notesMasterIdLst>
    <p:notesMasterId r:id="rId126"/>
  </p:notesMasterIdLst>
  <p:sldIdLst>
    <p:sldId id="1990" r:id="rId15"/>
    <p:sldId id="1989" r:id="rId16"/>
    <p:sldId id="2015" r:id="rId17"/>
    <p:sldId id="1992" r:id="rId18"/>
    <p:sldId id="1958" r:id="rId19"/>
    <p:sldId id="1959" r:id="rId20"/>
    <p:sldId id="305" r:id="rId21"/>
    <p:sldId id="2027" r:id="rId22"/>
    <p:sldId id="2016" r:id="rId23"/>
    <p:sldId id="306" r:id="rId24"/>
    <p:sldId id="2006" r:id="rId25"/>
    <p:sldId id="265" r:id="rId26"/>
    <p:sldId id="1960" r:id="rId27"/>
    <p:sldId id="1765" r:id="rId28"/>
    <p:sldId id="2019" r:id="rId29"/>
    <p:sldId id="313" r:id="rId30"/>
    <p:sldId id="286" r:id="rId31"/>
    <p:sldId id="2020" r:id="rId32"/>
    <p:sldId id="1966" r:id="rId33"/>
    <p:sldId id="2049" r:id="rId34"/>
    <p:sldId id="2050" r:id="rId35"/>
    <p:sldId id="2051" r:id="rId36"/>
    <p:sldId id="2052" r:id="rId37"/>
    <p:sldId id="270" r:id="rId38"/>
    <p:sldId id="2053" r:id="rId39"/>
    <p:sldId id="2054" r:id="rId40"/>
    <p:sldId id="281" r:id="rId41"/>
    <p:sldId id="1968" r:id="rId42"/>
    <p:sldId id="1995" r:id="rId43"/>
    <p:sldId id="2032" r:id="rId44"/>
    <p:sldId id="2055" r:id="rId45"/>
    <p:sldId id="2033" r:id="rId46"/>
    <p:sldId id="260" r:id="rId47"/>
    <p:sldId id="296" r:id="rId48"/>
    <p:sldId id="292" r:id="rId49"/>
    <p:sldId id="297" r:id="rId50"/>
    <p:sldId id="293" r:id="rId51"/>
    <p:sldId id="294" r:id="rId52"/>
    <p:sldId id="295" r:id="rId53"/>
    <p:sldId id="2001" r:id="rId54"/>
    <p:sldId id="1996" r:id="rId55"/>
    <p:sldId id="2034" r:id="rId56"/>
    <p:sldId id="256" r:id="rId57"/>
    <p:sldId id="274" r:id="rId58"/>
    <p:sldId id="276" r:id="rId59"/>
    <p:sldId id="277" r:id="rId60"/>
    <p:sldId id="264" r:id="rId61"/>
    <p:sldId id="266" r:id="rId62"/>
    <p:sldId id="268" r:id="rId63"/>
    <p:sldId id="289" r:id="rId64"/>
    <p:sldId id="280" r:id="rId65"/>
    <p:sldId id="279" r:id="rId66"/>
    <p:sldId id="1998" r:id="rId67"/>
    <p:sldId id="2035" r:id="rId68"/>
    <p:sldId id="2074" r:id="rId69"/>
    <p:sldId id="2075" r:id="rId70"/>
    <p:sldId id="2076" r:id="rId71"/>
    <p:sldId id="2077" r:id="rId72"/>
    <p:sldId id="2078" r:id="rId73"/>
    <p:sldId id="2079" r:id="rId74"/>
    <p:sldId id="2080" r:id="rId75"/>
    <p:sldId id="2036" r:id="rId76"/>
    <p:sldId id="2037" r:id="rId77"/>
    <p:sldId id="2038" r:id="rId78"/>
    <p:sldId id="2039" r:id="rId79"/>
    <p:sldId id="2040" r:id="rId80"/>
    <p:sldId id="267" r:id="rId81"/>
    <p:sldId id="272" r:id="rId82"/>
    <p:sldId id="269" r:id="rId83"/>
    <p:sldId id="263" r:id="rId84"/>
    <p:sldId id="271" r:id="rId85"/>
    <p:sldId id="2041" r:id="rId86"/>
    <p:sldId id="273" r:id="rId87"/>
    <p:sldId id="258" r:id="rId88"/>
    <p:sldId id="259" r:id="rId89"/>
    <p:sldId id="278" r:id="rId90"/>
    <p:sldId id="261" r:id="rId91"/>
    <p:sldId id="2042" r:id="rId92"/>
    <p:sldId id="2043" r:id="rId93"/>
    <p:sldId id="275" r:id="rId94"/>
    <p:sldId id="2044" r:id="rId95"/>
    <p:sldId id="2045" r:id="rId96"/>
    <p:sldId id="2046" r:id="rId97"/>
    <p:sldId id="2047" r:id="rId98"/>
    <p:sldId id="287" r:id="rId99"/>
    <p:sldId id="288" r:id="rId100"/>
    <p:sldId id="284" r:id="rId101"/>
    <p:sldId id="2007" r:id="rId102"/>
    <p:sldId id="2031" r:id="rId103"/>
    <p:sldId id="1997" r:id="rId104"/>
    <p:sldId id="2048" r:id="rId105"/>
    <p:sldId id="2063" r:id="rId106"/>
    <p:sldId id="2064" r:id="rId107"/>
    <p:sldId id="2065" r:id="rId108"/>
    <p:sldId id="2066" r:id="rId109"/>
    <p:sldId id="2067" r:id="rId110"/>
    <p:sldId id="2068" r:id="rId111"/>
    <p:sldId id="2069" r:id="rId112"/>
    <p:sldId id="2070" r:id="rId113"/>
    <p:sldId id="2071" r:id="rId114"/>
    <p:sldId id="639" r:id="rId115"/>
    <p:sldId id="2072" r:id="rId116"/>
    <p:sldId id="648" r:id="rId117"/>
    <p:sldId id="2073" r:id="rId118"/>
    <p:sldId id="1999" r:id="rId119"/>
    <p:sldId id="2010" r:id="rId120"/>
    <p:sldId id="315" r:id="rId121"/>
    <p:sldId id="2011" r:id="rId122"/>
    <p:sldId id="2012" r:id="rId123"/>
    <p:sldId id="2028" r:id="rId124"/>
    <p:sldId id="2014"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4D0"/>
    <a:srgbClr val="989288"/>
    <a:srgbClr val="A29D94"/>
    <a:srgbClr val="ECEBE9"/>
    <a:srgbClr val="F4F3F2"/>
    <a:srgbClr val="FFFFFF"/>
    <a:srgbClr val="F9F9F9"/>
    <a:srgbClr val="0B6262"/>
    <a:srgbClr val="E4E6D8"/>
    <a:srgbClr val="ACC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86277" autoAdjust="0"/>
  </p:normalViewPr>
  <p:slideViewPr>
    <p:cSldViewPr>
      <p:cViewPr varScale="1">
        <p:scale>
          <a:sx n="97" d="100"/>
          <a:sy n="97" d="100"/>
        </p:scale>
        <p:origin x="348" y="90"/>
      </p:cViewPr>
      <p:guideLst>
        <p:guide orient="horz" pos="2160"/>
        <p:guide pos="3840"/>
      </p:guideLst>
    </p:cSldViewPr>
  </p:slideViewPr>
  <p:notesTextViewPr>
    <p:cViewPr>
      <p:scale>
        <a:sx n="1" d="1"/>
        <a:sy n="1" d="1"/>
      </p:scale>
      <p:origin x="0" y="0"/>
    </p:cViewPr>
  </p:notesTextViewPr>
  <p:sorterViewPr>
    <p:cViewPr>
      <p:scale>
        <a:sx n="146" d="100"/>
        <a:sy n="146" d="100"/>
      </p:scale>
      <p:origin x="0" y="0"/>
    </p:cViewPr>
  </p:sorterViewPr>
  <p:gridSpacing cx="57607" cy="57607"/>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theme" Target="theme/theme1.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microsoft.com/office/2016/11/relationships/changesInfo" Target="changesInfos/changesInfo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Diaz" userId="2982e973-0b1c-4a01-97f7-01a32a5879dd" providerId="ADAL" clId="{3623947B-F7EC-4EA6-BDD4-352BC6BE57B3}"/>
    <pc:docChg chg="delSld delMainMaster">
      <pc:chgData name="Monica Diaz" userId="2982e973-0b1c-4a01-97f7-01a32a5879dd" providerId="ADAL" clId="{3623947B-F7EC-4EA6-BDD4-352BC6BE57B3}" dt="2025-06-02T18:49:43.429" v="0" actId="47"/>
      <pc:docMkLst>
        <pc:docMk/>
      </pc:docMkLst>
      <pc:sldChg chg="del">
        <pc:chgData name="Monica Diaz" userId="2982e973-0b1c-4a01-97f7-01a32a5879dd" providerId="ADAL" clId="{3623947B-F7EC-4EA6-BDD4-352BC6BE57B3}" dt="2025-06-02T18:49:43.429" v="0" actId="47"/>
        <pc:sldMkLst>
          <pc:docMk/>
          <pc:sldMk cId="2318250606" sldId="257"/>
        </pc:sldMkLst>
      </pc:sldChg>
      <pc:sldChg chg="del">
        <pc:chgData name="Monica Diaz" userId="2982e973-0b1c-4a01-97f7-01a32a5879dd" providerId="ADAL" clId="{3623947B-F7EC-4EA6-BDD4-352BC6BE57B3}" dt="2025-06-02T18:49:43.429" v="0" actId="47"/>
        <pc:sldMkLst>
          <pc:docMk/>
          <pc:sldMk cId="275080947" sldId="262"/>
        </pc:sldMkLst>
      </pc:sldChg>
      <pc:sldChg chg="del">
        <pc:chgData name="Monica Diaz" userId="2982e973-0b1c-4a01-97f7-01a32a5879dd" providerId="ADAL" clId="{3623947B-F7EC-4EA6-BDD4-352BC6BE57B3}" dt="2025-06-02T18:49:43.429" v="0" actId="47"/>
        <pc:sldMkLst>
          <pc:docMk/>
          <pc:sldMk cId="3314741494" sldId="826"/>
        </pc:sldMkLst>
      </pc:sldChg>
      <pc:sldChg chg="del">
        <pc:chgData name="Monica Diaz" userId="2982e973-0b1c-4a01-97f7-01a32a5879dd" providerId="ADAL" clId="{3623947B-F7EC-4EA6-BDD4-352BC6BE57B3}" dt="2025-06-02T18:49:43.429" v="0" actId="47"/>
        <pc:sldMkLst>
          <pc:docMk/>
          <pc:sldMk cId="2031768772" sldId="827"/>
        </pc:sldMkLst>
      </pc:sldChg>
      <pc:sldChg chg="del">
        <pc:chgData name="Monica Diaz" userId="2982e973-0b1c-4a01-97f7-01a32a5879dd" providerId="ADAL" clId="{3623947B-F7EC-4EA6-BDD4-352BC6BE57B3}" dt="2025-06-02T18:49:43.429" v="0" actId="47"/>
        <pc:sldMkLst>
          <pc:docMk/>
          <pc:sldMk cId="235264653" sldId="828"/>
        </pc:sldMkLst>
      </pc:sldChg>
      <pc:sldChg chg="del">
        <pc:chgData name="Monica Diaz" userId="2982e973-0b1c-4a01-97f7-01a32a5879dd" providerId="ADAL" clId="{3623947B-F7EC-4EA6-BDD4-352BC6BE57B3}" dt="2025-06-02T18:49:43.429" v="0" actId="47"/>
        <pc:sldMkLst>
          <pc:docMk/>
          <pc:sldMk cId="745091684" sldId="830"/>
        </pc:sldMkLst>
      </pc:sldChg>
      <pc:sldChg chg="del">
        <pc:chgData name="Monica Diaz" userId="2982e973-0b1c-4a01-97f7-01a32a5879dd" providerId="ADAL" clId="{3623947B-F7EC-4EA6-BDD4-352BC6BE57B3}" dt="2025-06-02T18:49:43.429" v="0" actId="47"/>
        <pc:sldMkLst>
          <pc:docMk/>
          <pc:sldMk cId="400682391" sldId="831"/>
        </pc:sldMkLst>
      </pc:sldChg>
      <pc:sldChg chg="del">
        <pc:chgData name="Monica Diaz" userId="2982e973-0b1c-4a01-97f7-01a32a5879dd" providerId="ADAL" clId="{3623947B-F7EC-4EA6-BDD4-352BC6BE57B3}" dt="2025-06-02T18:49:43.429" v="0" actId="47"/>
        <pc:sldMkLst>
          <pc:docMk/>
          <pc:sldMk cId="1108883735" sldId="832"/>
        </pc:sldMkLst>
      </pc:sldChg>
      <pc:sldChg chg="del">
        <pc:chgData name="Monica Diaz" userId="2982e973-0b1c-4a01-97f7-01a32a5879dd" providerId="ADAL" clId="{3623947B-F7EC-4EA6-BDD4-352BC6BE57B3}" dt="2025-06-02T18:49:43.429" v="0" actId="47"/>
        <pc:sldMkLst>
          <pc:docMk/>
          <pc:sldMk cId="742511362" sldId="873"/>
        </pc:sldMkLst>
      </pc:sldChg>
      <pc:sldChg chg="del">
        <pc:chgData name="Monica Diaz" userId="2982e973-0b1c-4a01-97f7-01a32a5879dd" providerId="ADAL" clId="{3623947B-F7EC-4EA6-BDD4-352BC6BE57B3}" dt="2025-06-02T18:49:43.429" v="0" actId="47"/>
        <pc:sldMkLst>
          <pc:docMk/>
          <pc:sldMk cId="3001311514" sldId="874"/>
        </pc:sldMkLst>
      </pc:sldChg>
      <pc:sldChg chg="del">
        <pc:chgData name="Monica Diaz" userId="2982e973-0b1c-4a01-97f7-01a32a5879dd" providerId="ADAL" clId="{3623947B-F7EC-4EA6-BDD4-352BC6BE57B3}" dt="2025-06-02T18:49:43.429" v="0" actId="47"/>
        <pc:sldMkLst>
          <pc:docMk/>
          <pc:sldMk cId="2288487242" sldId="875"/>
        </pc:sldMkLst>
      </pc:sldChg>
      <pc:sldChg chg="del">
        <pc:chgData name="Monica Diaz" userId="2982e973-0b1c-4a01-97f7-01a32a5879dd" providerId="ADAL" clId="{3623947B-F7EC-4EA6-BDD4-352BC6BE57B3}" dt="2025-06-02T18:49:43.429" v="0" actId="47"/>
        <pc:sldMkLst>
          <pc:docMk/>
          <pc:sldMk cId="3978876386" sldId="876"/>
        </pc:sldMkLst>
      </pc:sldChg>
      <pc:sldChg chg="del">
        <pc:chgData name="Monica Diaz" userId="2982e973-0b1c-4a01-97f7-01a32a5879dd" providerId="ADAL" clId="{3623947B-F7EC-4EA6-BDD4-352BC6BE57B3}" dt="2025-06-02T18:49:43.429" v="0" actId="47"/>
        <pc:sldMkLst>
          <pc:docMk/>
          <pc:sldMk cId="3271842352" sldId="2056"/>
        </pc:sldMkLst>
      </pc:sldChg>
      <pc:sldChg chg="del">
        <pc:chgData name="Monica Diaz" userId="2982e973-0b1c-4a01-97f7-01a32a5879dd" providerId="ADAL" clId="{3623947B-F7EC-4EA6-BDD4-352BC6BE57B3}" dt="2025-06-02T18:49:43.429" v="0" actId="47"/>
        <pc:sldMkLst>
          <pc:docMk/>
          <pc:sldMk cId="612535541" sldId="2057"/>
        </pc:sldMkLst>
      </pc:sldChg>
      <pc:sldChg chg="del">
        <pc:chgData name="Monica Diaz" userId="2982e973-0b1c-4a01-97f7-01a32a5879dd" providerId="ADAL" clId="{3623947B-F7EC-4EA6-BDD4-352BC6BE57B3}" dt="2025-06-02T18:49:43.429" v="0" actId="47"/>
        <pc:sldMkLst>
          <pc:docMk/>
          <pc:sldMk cId="1727904818" sldId="2058"/>
        </pc:sldMkLst>
      </pc:sldChg>
      <pc:sldChg chg="del">
        <pc:chgData name="Monica Diaz" userId="2982e973-0b1c-4a01-97f7-01a32a5879dd" providerId="ADAL" clId="{3623947B-F7EC-4EA6-BDD4-352BC6BE57B3}" dt="2025-06-02T18:49:43.429" v="0" actId="47"/>
        <pc:sldMkLst>
          <pc:docMk/>
          <pc:sldMk cId="3677674470" sldId="2059"/>
        </pc:sldMkLst>
      </pc:sldChg>
      <pc:sldChg chg="del">
        <pc:chgData name="Monica Diaz" userId="2982e973-0b1c-4a01-97f7-01a32a5879dd" providerId="ADAL" clId="{3623947B-F7EC-4EA6-BDD4-352BC6BE57B3}" dt="2025-06-02T18:49:43.429" v="0" actId="47"/>
        <pc:sldMkLst>
          <pc:docMk/>
          <pc:sldMk cId="1126691294" sldId="2060"/>
        </pc:sldMkLst>
      </pc:sldChg>
      <pc:sldChg chg="del">
        <pc:chgData name="Monica Diaz" userId="2982e973-0b1c-4a01-97f7-01a32a5879dd" providerId="ADAL" clId="{3623947B-F7EC-4EA6-BDD4-352BC6BE57B3}" dt="2025-06-02T18:49:43.429" v="0" actId="47"/>
        <pc:sldMkLst>
          <pc:docMk/>
          <pc:sldMk cId="819632022" sldId="2061"/>
        </pc:sldMkLst>
      </pc:sldChg>
      <pc:sldChg chg="del">
        <pc:chgData name="Monica Diaz" userId="2982e973-0b1c-4a01-97f7-01a32a5879dd" providerId="ADAL" clId="{3623947B-F7EC-4EA6-BDD4-352BC6BE57B3}" dt="2025-06-02T18:49:43.429" v="0" actId="47"/>
        <pc:sldMkLst>
          <pc:docMk/>
          <pc:sldMk cId="2721261359" sldId="2062"/>
        </pc:sldMkLst>
      </pc:sldChg>
      <pc:sldMasterChg chg="delSldLayout">
        <pc:chgData name="Monica Diaz" userId="2982e973-0b1c-4a01-97f7-01a32a5879dd" providerId="ADAL" clId="{3623947B-F7EC-4EA6-BDD4-352BC6BE57B3}" dt="2025-06-02T18:49:43.429" v="0" actId="47"/>
        <pc:sldMasterMkLst>
          <pc:docMk/>
          <pc:sldMasterMk cId="1728189156" sldId="2147483688"/>
        </pc:sldMasterMkLst>
        <pc:sldLayoutChg chg="del">
          <pc:chgData name="Monica Diaz" userId="2982e973-0b1c-4a01-97f7-01a32a5879dd" providerId="ADAL" clId="{3623947B-F7EC-4EA6-BDD4-352BC6BE57B3}" dt="2025-06-02T18:49:43.429" v="0" actId="47"/>
          <pc:sldLayoutMkLst>
            <pc:docMk/>
            <pc:sldMasterMk cId="1728189156" sldId="2147483688"/>
            <pc:sldLayoutMk cId="383411260" sldId="2147483690"/>
          </pc:sldLayoutMkLst>
        </pc:sldLayoutChg>
        <pc:sldLayoutChg chg="del">
          <pc:chgData name="Monica Diaz" userId="2982e973-0b1c-4a01-97f7-01a32a5879dd" providerId="ADAL" clId="{3623947B-F7EC-4EA6-BDD4-352BC6BE57B3}" dt="2025-06-02T18:49:43.429" v="0" actId="47"/>
          <pc:sldLayoutMkLst>
            <pc:docMk/>
            <pc:sldMasterMk cId="1728189156" sldId="2147483688"/>
            <pc:sldLayoutMk cId="350562739" sldId="2147483691"/>
          </pc:sldLayoutMkLst>
        </pc:sldLayoutChg>
      </pc:sldMasterChg>
      <pc:sldMasterChg chg="del delSldLayout">
        <pc:chgData name="Monica Diaz" userId="2982e973-0b1c-4a01-97f7-01a32a5879dd" providerId="ADAL" clId="{3623947B-F7EC-4EA6-BDD4-352BC6BE57B3}" dt="2025-06-02T18:49:43.429" v="0" actId="47"/>
        <pc:sldMasterMkLst>
          <pc:docMk/>
          <pc:sldMasterMk cId="740885573" sldId="2147483692"/>
        </pc:sldMasterMkLst>
        <pc:sldLayoutChg chg="del">
          <pc:chgData name="Monica Diaz" userId="2982e973-0b1c-4a01-97f7-01a32a5879dd" providerId="ADAL" clId="{3623947B-F7EC-4EA6-BDD4-352BC6BE57B3}" dt="2025-06-02T18:49:43.429" v="0" actId="47"/>
          <pc:sldLayoutMkLst>
            <pc:docMk/>
            <pc:sldMasterMk cId="740885573" sldId="2147483692"/>
            <pc:sldLayoutMk cId="3783397733" sldId="2147483693"/>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6FDD2-B1BB-49D5-BBCD-9473A7DBD6E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F5AB7C-A988-41B6-9747-397EC24DFED9}">
      <dgm:prSet/>
      <dgm:spPr/>
      <dgm:t>
        <a:bodyPr/>
        <a:lstStyle/>
        <a:p>
          <a:r>
            <a:rPr lang="en-US" dirty="0"/>
            <a:t>Status and trends of Scott fish populations</a:t>
          </a:r>
        </a:p>
      </dgm:t>
    </dgm:pt>
    <dgm:pt modelId="{F6BDFC0E-460F-49EF-B14F-6211BC3D0E1B}" type="parTrans" cxnId="{42D32A25-6B6A-40CE-A17F-88066078E5CB}">
      <dgm:prSet/>
      <dgm:spPr/>
      <dgm:t>
        <a:bodyPr/>
        <a:lstStyle/>
        <a:p>
          <a:endParaRPr lang="en-US"/>
        </a:p>
      </dgm:t>
    </dgm:pt>
    <dgm:pt modelId="{0C82A6E5-6E1D-4F91-B1A5-5FBB2FC9CB27}" type="sibTrans" cxnId="{42D32A25-6B6A-40CE-A17F-88066078E5CB}">
      <dgm:prSet/>
      <dgm:spPr/>
      <dgm:t>
        <a:bodyPr/>
        <a:lstStyle/>
        <a:p>
          <a:endParaRPr lang="en-US"/>
        </a:p>
      </dgm:t>
    </dgm:pt>
    <dgm:pt modelId="{7BDE95EA-C75E-4E34-BF15-ADB6861201D1}">
      <dgm:prSet/>
      <dgm:spPr/>
      <dgm:t>
        <a:bodyPr/>
        <a:lstStyle/>
        <a:p>
          <a:r>
            <a:rPr lang="en-US" dirty="0"/>
            <a:t>Chinook</a:t>
          </a:r>
        </a:p>
      </dgm:t>
    </dgm:pt>
    <dgm:pt modelId="{F18CAC0C-7F76-4AF8-84DE-3F43568243B9}" type="parTrans" cxnId="{033EF436-3AD9-42FA-A8F9-790E13678915}">
      <dgm:prSet/>
      <dgm:spPr/>
      <dgm:t>
        <a:bodyPr/>
        <a:lstStyle/>
        <a:p>
          <a:endParaRPr lang="en-US"/>
        </a:p>
      </dgm:t>
    </dgm:pt>
    <dgm:pt modelId="{41AC39EE-9F20-49B4-A267-9736EBFBE2E5}" type="sibTrans" cxnId="{033EF436-3AD9-42FA-A8F9-790E13678915}">
      <dgm:prSet/>
      <dgm:spPr/>
      <dgm:t>
        <a:bodyPr/>
        <a:lstStyle/>
        <a:p>
          <a:endParaRPr lang="en-US"/>
        </a:p>
      </dgm:t>
    </dgm:pt>
    <dgm:pt modelId="{BD89019B-1F79-4341-876D-17287644DB02}">
      <dgm:prSet/>
      <dgm:spPr/>
      <dgm:t>
        <a:bodyPr/>
        <a:lstStyle/>
        <a:p>
          <a:r>
            <a:rPr lang="en-US" dirty="0"/>
            <a:t>Coho</a:t>
          </a:r>
        </a:p>
      </dgm:t>
    </dgm:pt>
    <dgm:pt modelId="{002D79AA-F70C-42FB-A3C6-3FB224F99A58}" type="parTrans" cxnId="{1D913BC1-E8C2-4543-89A0-79CEC73A0E95}">
      <dgm:prSet/>
      <dgm:spPr/>
      <dgm:t>
        <a:bodyPr/>
        <a:lstStyle/>
        <a:p>
          <a:endParaRPr lang="en-US"/>
        </a:p>
      </dgm:t>
    </dgm:pt>
    <dgm:pt modelId="{70555A7C-A139-4616-8B22-F8AA67B68F69}" type="sibTrans" cxnId="{1D913BC1-E8C2-4543-89A0-79CEC73A0E95}">
      <dgm:prSet/>
      <dgm:spPr/>
      <dgm:t>
        <a:bodyPr/>
        <a:lstStyle/>
        <a:p>
          <a:endParaRPr lang="en-US"/>
        </a:p>
      </dgm:t>
    </dgm:pt>
    <dgm:pt modelId="{51B100BE-1D97-4EF5-8581-CA6C08C40D3E}">
      <dgm:prSet/>
      <dgm:spPr/>
      <dgm:t>
        <a:bodyPr/>
        <a:lstStyle/>
        <a:p>
          <a:r>
            <a:rPr lang="en-US" dirty="0"/>
            <a:t>(O. Mykiss) no to limited monitoring</a:t>
          </a:r>
        </a:p>
      </dgm:t>
    </dgm:pt>
    <dgm:pt modelId="{EE77A8B5-9F57-4D4A-BD7D-D17E349FA285}" type="parTrans" cxnId="{82C87A5F-5503-4E7C-91BF-C16C05D6A01B}">
      <dgm:prSet/>
      <dgm:spPr/>
      <dgm:t>
        <a:bodyPr/>
        <a:lstStyle/>
        <a:p>
          <a:endParaRPr lang="en-US"/>
        </a:p>
      </dgm:t>
    </dgm:pt>
    <dgm:pt modelId="{6AF1E960-940A-4D07-AA6B-66B494C11A45}" type="sibTrans" cxnId="{82C87A5F-5503-4E7C-91BF-C16C05D6A01B}">
      <dgm:prSet/>
      <dgm:spPr/>
      <dgm:t>
        <a:bodyPr/>
        <a:lstStyle/>
        <a:p>
          <a:endParaRPr lang="en-US"/>
        </a:p>
      </dgm:t>
    </dgm:pt>
    <dgm:pt modelId="{B636ADF1-5C71-44F0-9DF7-A610D1405DA5}">
      <dgm:prSet/>
      <dgm:spPr/>
      <dgm:t>
        <a:bodyPr/>
        <a:lstStyle/>
        <a:p>
          <a:r>
            <a:rPr lang="en-US" dirty="0"/>
            <a:t>(Lamprey) no to limited monitoring</a:t>
          </a:r>
        </a:p>
      </dgm:t>
    </dgm:pt>
    <dgm:pt modelId="{70190DA4-3D5F-43CA-9866-BAF440582DD8}" type="parTrans" cxnId="{3C9DBCC9-620D-4052-93FA-7EAE93B008EC}">
      <dgm:prSet/>
      <dgm:spPr/>
      <dgm:t>
        <a:bodyPr/>
        <a:lstStyle/>
        <a:p>
          <a:endParaRPr lang="en-US"/>
        </a:p>
      </dgm:t>
    </dgm:pt>
    <dgm:pt modelId="{61330418-CD72-4C30-B29C-A7207CE6D8C2}" type="sibTrans" cxnId="{3C9DBCC9-620D-4052-93FA-7EAE93B008EC}">
      <dgm:prSet/>
      <dgm:spPr/>
      <dgm:t>
        <a:bodyPr/>
        <a:lstStyle/>
        <a:p>
          <a:endParaRPr lang="en-US"/>
        </a:p>
      </dgm:t>
    </dgm:pt>
    <dgm:pt modelId="{752D336D-4197-4109-B1A0-E7AFD0307916}">
      <dgm:prSet/>
      <dgm:spPr/>
      <dgm:t>
        <a:bodyPr/>
        <a:lstStyle/>
        <a:p>
          <a:r>
            <a:rPr lang="en-US" dirty="0"/>
            <a:t>How are fish using the habitat</a:t>
          </a:r>
        </a:p>
      </dgm:t>
    </dgm:pt>
    <dgm:pt modelId="{9CB1FD21-E51F-42A5-B67F-7596CAEC693F}" type="parTrans" cxnId="{543A52E0-FF5B-49BD-A0F3-CC5EB2C74C3E}">
      <dgm:prSet/>
      <dgm:spPr/>
      <dgm:t>
        <a:bodyPr/>
        <a:lstStyle/>
        <a:p>
          <a:endParaRPr lang="en-US"/>
        </a:p>
      </dgm:t>
    </dgm:pt>
    <dgm:pt modelId="{F03CB511-25CE-430D-A48B-9116162D1991}" type="sibTrans" cxnId="{543A52E0-FF5B-49BD-A0F3-CC5EB2C74C3E}">
      <dgm:prSet/>
      <dgm:spPr/>
      <dgm:t>
        <a:bodyPr/>
        <a:lstStyle/>
        <a:p>
          <a:endParaRPr lang="en-US"/>
        </a:p>
      </dgm:t>
    </dgm:pt>
    <dgm:pt modelId="{C1CD284C-5186-483F-A5C6-DA13C1196BC7}">
      <dgm:prSet/>
      <dgm:spPr/>
      <dgm:t>
        <a:bodyPr/>
        <a:lstStyle/>
        <a:p>
          <a:r>
            <a:rPr lang="en-US" dirty="0"/>
            <a:t>What habitat restoration actions are effective and what are the limiting factors for fish (specifically coho)</a:t>
          </a:r>
        </a:p>
      </dgm:t>
    </dgm:pt>
    <dgm:pt modelId="{28BF8EC3-B990-4992-AFDE-98BA30F694CE}" type="parTrans" cxnId="{490105A7-7947-4E59-9F3A-BCB28B010E51}">
      <dgm:prSet/>
      <dgm:spPr/>
      <dgm:t>
        <a:bodyPr/>
        <a:lstStyle/>
        <a:p>
          <a:endParaRPr lang="en-US"/>
        </a:p>
      </dgm:t>
    </dgm:pt>
    <dgm:pt modelId="{B0D83E50-B541-4090-8DEE-40CE1B3F9EA5}" type="sibTrans" cxnId="{490105A7-7947-4E59-9F3A-BCB28B010E51}">
      <dgm:prSet/>
      <dgm:spPr/>
      <dgm:t>
        <a:bodyPr/>
        <a:lstStyle/>
        <a:p>
          <a:endParaRPr lang="en-US"/>
        </a:p>
      </dgm:t>
    </dgm:pt>
    <dgm:pt modelId="{225DAA17-B818-4603-BCC6-EDE138E90445}">
      <dgm:prSet/>
      <dgm:spPr/>
      <dgm:t>
        <a:bodyPr/>
        <a:lstStyle/>
        <a:p>
          <a:r>
            <a:rPr lang="en-US" dirty="0"/>
            <a:t>What land/water management actions (and where) are necessary to support Scott fish populations.</a:t>
          </a:r>
        </a:p>
      </dgm:t>
    </dgm:pt>
    <dgm:pt modelId="{CBA6DDA9-2B00-48C8-96E6-030BBD22CD3E}" type="parTrans" cxnId="{ED4389FE-2E82-4D9E-B712-7D29D8AD8D5C}">
      <dgm:prSet/>
      <dgm:spPr/>
      <dgm:t>
        <a:bodyPr/>
        <a:lstStyle/>
        <a:p>
          <a:endParaRPr lang="en-US"/>
        </a:p>
      </dgm:t>
    </dgm:pt>
    <dgm:pt modelId="{B416928D-8DA3-4FCD-9C8E-4D666C5FD795}" type="sibTrans" cxnId="{ED4389FE-2E82-4D9E-B712-7D29D8AD8D5C}">
      <dgm:prSet/>
      <dgm:spPr/>
      <dgm:t>
        <a:bodyPr/>
        <a:lstStyle/>
        <a:p>
          <a:endParaRPr lang="en-US"/>
        </a:p>
      </dgm:t>
    </dgm:pt>
    <dgm:pt modelId="{28D20943-4F7B-4F1E-B339-917F77E7B6C2}" type="pres">
      <dgm:prSet presAssocID="{84C6FDD2-B1BB-49D5-BBCD-9473A7DBD6E3}" presName="root" presStyleCnt="0">
        <dgm:presLayoutVars>
          <dgm:dir/>
          <dgm:resizeHandles val="exact"/>
        </dgm:presLayoutVars>
      </dgm:prSet>
      <dgm:spPr/>
    </dgm:pt>
    <dgm:pt modelId="{36159214-7F51-4865-AA4E-7366977DC7E2}" type="pres">
      <dgm:prSet presAssocID="{ADF5AB7C-A988-41B6-9747-397EC24DFED9}" presName="compNode" presStyleCnt="0"/>
      <dgm:spPr/>
    </dgm:pt>
    <dgm:pt modelId="{6084CF05-B63E-47E4-9C5B-274CFC687AD1}" type="pres">
      <dgm:prSet presAssocID="{ADF5AB7C-A988-41B6-9747-397EC24DFED9}" presName="bgRect" presStyleLbl="bgShp" presStyleIdx="0" presStyleCnt="4"/>
      <dgm:spPr/>
    </dgm:pt>
    <dgm:pt modelId="{46036F20-3CEA-4030-A0D4-DF022278E14E}" type="pres">
      <dgm:prSet presAssocID="{ADF5AB7C-A988-41B6-9747-397EC24DFED9}"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751F2B83-FF20-4C85-9217-87FFC7EA6B72}" type="pres">
      <dgm:prSet presAssocID="{ADF5AB7C-A988-41B6-9747-397EC24DFED9}" presName="spaceRect" presStyleCnt="0"/>
      <dgm:spPr/>
    </dgm:pt>
    <dgm:pt modelId="{78F483D2-0325-492D-8C66-87D0EF2B1916}" type="pres">
      <dgm:prSet presAssocID="{ADF5AB7C-A988-41B6-9747-397EC24DFED9}" presName="parTx" presStyleLbl="revTx" presStyleIdx="0" presStyleCnt="5">
        <dgm:presLayoutVars>
          <dgm:chMax val="0"/>
          <dgm:chPref val="0"/>
        </dgm:presLayoutVars>
      </dgm:prSet>
      <dgm:spPr/>
    </dgm:pt>
    <dgm:pt modelId="{29FD8B4C-F726-4B9A-B86C-AA0CB39F7CC0}" type="pres">
      <dgm:prSet presAssocID="{ADF5AB7C-A988-41B6-9747-397EC24DFED9}" presName="desTx" presStyleLbl="revTx" presStyleIdx="1" presStyleCnt="5">
        <dgm:presLayoutVars/>
      </dgm:prSet>
      <dgm:spPr/>
    </dgm:pt>
    <dgm:pt modelId="{A2954FD6-240B-4D30-B138-ADBFDFE6DB66}" type="pres">
      <dgm:prSet presAssocID="{0C82A6E5-6E1D-4F91-B1A5-5FBB2FC9CB27}" presName="sibTrans" presStyleCnt="0"/>
      <dgm:spPr/>
    </dgm:pt>
    <dgm:pt modelId="{26CBFBFB-98A7-4ED6-AD9E-7A3E9D2C933E}" type="pres">
      <dgm:prSet presAssocID="{752D336D-4197-4109-B1A0-E7AFD0307916}" presName="compNode" presStyleCnt="0"/>
      <dgm:spPr/>
    </dgm:pt>
    <dgm:pt modelId="{A1573786-7451-4E20-9159-82FA1DC43109}" type="pres">
      <dgm:prSet presAssocID="{752D336D-4197-4109-B1A0-E7AFD0307916}" presName="bgRect" presStyleLbl="bgShp" presStyleIdx="1" presStyleCnt="4"/>
      <dgm:spPr/>
    </dgm:pt>
    <dgm:pt modelId="{2C3B6347-5B99-49E5-BAEB-E7C344822B6D}" type="pres">
      <dgm:prSet presAssocID="{752D336D-4197-4109-B1A0-E7AFD0307916}"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sh"/>
        </a:ext>
      </dgm:extLst>
    </dgm:pt>
    <dgm:pt modelId="{E58A990C-9858-465A-AF39-697F8E13E7C1}" type="pres">
      <dgm:prSet presAssocID="{752D336D-4197-4109-B1A0-E7AFD0307916}" presName="spaceRect" presStyleCnt="0"/>
      <dgm:spPr/>
    </dgm:pt>
    <dgm:pt modelId="{36145CDE-F9CF-4F4A-81ED-93360D80492B}" type="pres">
      <dgm:prSet presAssocID="{752D336D-4197-4109-B1A0-E7AFD0307916}" presName="parTx" presStyleLbl="revTx" presStyleIdx="2" presStyleCnt="5">
        <dgm:presLayoutVars>
          <dgm:chMax val="0"/>
          <dgm:chPref val="0"/>
        </dgm:presLayoutVars>
      </dgm:prSet>
      <dgm:spPr/>
    </dgm:pt>
    <dgm:pt modelId="{FD46CB1B-20B5-496D-82AA-7EBC92E953C6}" type="pres">
      <dgm:prSet presAssocID="{F03CB511-25CE-430D-A48B-9116162D1991}" presName="sibTrans" presStyleCnt="0"/>
      <dgm:spPr/>
    </dgm:pt>
    <dgm:pt modelId="{206A0423-7C36-4C7E-9EEA-03E42EA3D851}" type="pres">
      <dgm:prSet presAssocID="{C1CD284C-5186-483F-A5C6-DA13C1196BC7}" presName="compNode" presStyleCnt="0"/>
      <dgm:spPr/>
    </dgm:pt>
    <dgm:pt modelId="{ABB17DD9-A687-4488-9989-6C01BFAF52AD}" type="pres">
      <dgm:prSet presAssocID="{C1CD284C-5186-483F-A5C6-DA13C1196BC7}" presName="bgRect" presStyleLbl="bgShp" presStyleIdx="2" presStyleCnt="4"/>
      <dgm:spPr/>
    </dgm:pt>
    <dgm:pt modelId="{F9EC55C5-A1BD-4B29-AD4B-CF19787B70ED}" type="pres">
      <dgm:prSet presAssocID="{C1CD284C-5186-483F-A5C6-DA13C1196BC7}"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A4C15497-C2BA-4A72-92BF-BFCF6897A2C4}" type="pres">
      <dgm:prSet presAssocID="{C1CD284C-5186-483F-A5C6-DA13C1196BC7}" presName="spaceRect" presStyleCnt="0"/>
      <dgm:spPr/>
    </dgm:pt>
    <dgm:pt modelId="{6B678191-5F01-4DCD-A0BF-2A4E6BF45041}" type="pres">
      <dgm:prSet presAssocID="{C1CD284C-5186-483F-A5C6-DA13C1196BC7}" presName="parTx" presStyleLbl="revTx" presStyleIdx="3" presStyleCnt="5">
        <dgm:presLayoutVars>
          <dgm:chMax val="0"/>
          <dgm:chPref val="0"/>
        </dgm:presLayoutVars>
      </dgm:prSet>
      <dgm:spPr/>
    </dgm:pt>
    <dgm:pt modelId="{9C6B4FE5-DD03-4EB2-B0CE-861957C50940}" type="pres">
      <dgm:prSet presAssocID="{B0D83E50-B541-4090-8DEE-40CE1B3F9EA5}" presName="sibTrans" presStyleCnt="0"/>
      <dgm:spPr/>
    </dgm:pt>
    <dgm:pt modelId="{E1461AE1-9204-4D0C-BA94-F62F6B796362}" type="pres">
      <dgm:prSet presAssocID="{225DAA17-B818-4603-BCC6-EDE138E90445}" presName="compNode" presStyleCnt="0"/>
      <dgm:spPr/>
    </dgm:pt>
    <dgm:pt modelId="{44151015-2DF2-4555-88FA-BC6FAC3613D1}" type="pres">
      <dgm:prSet presAssocID="{225DAA17-B818-4603-BCC6-EDE138E90445}" presName="bgRect" presStyleLbl="bgShp" presStyleIdx="3" presStyleCnt="4"/>
      <dgm:spPr/>
    </dgm:pt>
    <dgm:pt modelId="{AC1A9F81-5A73-4419-958F-C87FC3BF5E7D}" type="pres">
      <dgm:prSet presAssocID="{225DAA17-B818-4603-BCC6-EDE138E90445}"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shbowl"/>
        </a:ext>
      </dgm:extLst>
    </dgm:pt>
    <dgm:pt modelId="{0C41BBF4-0E6F-49C2-AEE5-786CCFD43C60}" type="pres">
      <dgm:prSet presAssocID="{225DAA17-B818-4603-BCC6-EDE138E90445}" presName="spaceRect" presStyleCnt="0"/>
      <dgm:spPr/>
    </dgm:pt>
    <dgm:pt modelId="{794A965F-9FE0-4E74-890C-00977A474006}" type="pres">
      <dgm:prSet presAssocID="{225DAA17-B818-4603-BCC6-EDE138E90445}" presName="parTx" presStyleLbl="revTx" presStyleIdx="4" presStyleCnt="5">
        <dgm:presLayoutVars>
          <dgm:chMax val="0"/>
          <dgm:chPref val="0"/>
        </dgm:presLayoutVars>
      </dgm:prSet>
      <dgm:spPr/>
    </dgm:pt>
  </dgm:ptLst>
  <dgm:cxnLst>
    <dgm:cxn modelId="{42D32A25-6B6A-40CE-A17F-88066078E5CB}" srcId="{84C6FDD2-B1BB-49D5-BBCD-9473A7DBD6E3}" destId="{ADF5AB7C-A988-41B6-9747-397EC24DFED9}" srcOrd="0" destOrd="0" parTransId="{F6BDFC0E-460F-49EF-B14F-6211BC3D0E1B}" sibTransId="{0C82A6E5-6E1D-4F91-B1A5-5FBB2FC9CB27}"/>
    <dgm:cxn modelId="{9963E82A-A153-4ADA-AA17-077D52470D12}" type="presOf" srcId="{BD89019B-1F79-4341-876D-17287644DB02}" destId="{29FD8B4C-F726-4B9A-B86C-AA0CB39F7CC0}" srcOrd="0" destOrd="1" presId="urn:microsoft.com/office/officeart/2018/2/layout/IconVerticalSolidList"/>
    <dgm:cxn modelId="{033EF436-3AD9-42FA-A8F9-790E13678915}" srcId="{ADF5AB7C-A988-41B6-9747-397EC24DFED9}" destId="{7BDE95EA-C75E-4E34-BF15-ADB6861201D1}" srcOrd="0" destOrd="0" parTransId="{F18CAC0C-7F76-4AF8-84DE-3F43568243B9}" sibTransId="{41AC39EE-9F20-49B4-A267-9736EBFBE2E5}"/>
    <dgm:cxn modelId="{82C87A5F-5503-4E7C-91BF-C16C05D6A01B}" srcId="{ADF5AB7C-A988-41B6-9747-397EC24DFED9}" destId="{51B100BE-1D97-4EF5-8581-CA6C08C40D3E}" srcOrd="2" destOrd="0" parTransId="{EE77A8B5-9F57-4D4A-BD7D-D17E349FA285}" sibTransId="{6AF1E960-940A-4D07-AA6B-66B494C11A45}"/>
    <dgm:cxn modelId="{5AA8D265-E601-4E71-B1F2-49A1003858FB}" type="presOf" srcId="{225DAA17-B818-4603-BCC6-EDE138E90445}" destId="{794A965F-9FE0-4E74-890C-00977A474006}" srcOrd="0" destOrd="0" presId="urn:microsoft.com/office/officeart/2018/2/layout/IconVerticalSolidList"/>
    <dgm:cxn modelId="{E82B3773-FADB-4484-9DE3-D5030E98B02D}" type="presOf" srcId="{B636ADF1-5C71-44F0-9DF7-A610D1405DA5}" destId="{29FD8B4C-F726-4B9A-B86C-AA0CB39F7CC0}" srcOrd="0" destOrd="3" presId="urn:microsoft.com/office/officeart/2018/2/layout/IconVerticalSolidList"/>
    <dgm:cxn modelId="{EA5B037F-65A0-49DD-BBEF-0F2533381222}" type="presOf" srcId="{51B100BE-1D97-4EF5-8581-CA6C08C40D3E}" destId="{29FD8B4C-F726-4B9A-B86C-AA0CB39F7CC0}" srcOrd="0" destOrd="2" presId="urn:microsoft.com/office/officeart/2018/2/layout/IconVerticalSolidList"/>
    <dgm:cxn modelId="{B0E559A0-DA8A-46E7-BED2-1BF285800A3F}" type="presOf" srcId="{752D336D-4197-4109-B1A0-E7AFD0307916}" destId="{36145CDE-F9CF-4F4A-81ED-93360D80492B}" srcOrd="0" destOrd="0" presId="urn:microsoft.com/office/officeart/2018/2/layout/IconVerticalSolidList"/>
    <dgm:cxn modelId="{0E4CECA0-3BF6-44B2-B25B-CCDD88F769A3}" type="presOf" srcId="{ADF5AB7C-A988-41B6-9747-397EC24DFED9}" destId="{78F483D2-0325-492D-8C66-87D0EF2B1916}" srcOrd="0" destOrd="0" presId="urn:microsoft.com/office/officeart/2018/2/layout/IconVerticalSolidList"/>
    <dgm:cxn modelId="{490105A7-7947-4E59-9F3A-BCB28B010E51}" srcId="{84C6FDD2-B1BB-49D5-BBCD-9473A7DBD6E3}" destId="{C1CD284C-5186-483F-A5C6-DA13C1196BC7}" srcOrd="2" destOrd="0" parTransId="{28BF8EC3-B990-4992-AFDE-98BA30F694CE}" sibTransId="{B0D83E50-B541-4090-8DEE-40CE1B3F9EA5}"/>
    <dgm:cxn modelId="{1D913BC1-E8C2-4543-89A0-79CEC73A0E95}" srcId="{ADF5AB7C-A988-41B6-9747-397EC24DFED9}" destId="{BD89019B-1F79-4341-876D-17287644DB02}" srcOrd="1" destOrd="0" parTransId="{002D79AA-F70C-42FB-A3C6-3FB224F99A58}" sibTransId="{70555A7C-A139-4616-8B22-F8AA67B68F69}"/>
    <dgm:cxn modelId="{3C9DBCC9-620D-4052-93FA-7EAE93B008EC}" srcId="{ADF5AB7C-A988-41B6-9747-397EC24DFED9}" destId="{B636ADF1-5C71-44F0-9DF7-A610D1405DA5}" srcOrd="3" destOrd="0" parTransId="{70190DA4-3D5F-43CA-9866-BAF440582DD8}" sibTransId="{61330418-CD72-4C30-B29C-A7207CE6D8C2}"/>
    <dgm:cxn modelId="{543A52E0-FF5B-49BD-A0F3-CC5EB2C74C3E}" srcId="{84C6FDD2-B1BB-49D5-BBCD-9473A7DBD6E3}" destId="{752D336D-4197-4109-B1A0-E7AFD0307916}" srcOrd="1" destOrd="0" parTransId="{9CB1FD21-E51F-42A5-B67F-7596CAEC693F}" sibTransId="{F03CB511-25CE-430D-A48B-9116162D1991}"/>
    <dgm:cxn modelId="{AD7E94E9-AB6E-4B80-A012-2D0065C2DC6B}" type="presOf" srcId="{C1CD284C-5186-483F-A5C6-DA13C1196BC7}" destId="{6B678191-5F01-4DCD-A0BF-2A4E6BF45041}" srcOrd="0" destOrd="0" presId="urn:microsoft.com/office/officeart/2018/2/layout/IconVerticalSolidList"/>
    <dgm:cxn modelId="{491BD3F1-1212-4F73-81E5-1194BDD8239A}" type="presOf" srcId="{84C6FDD2-B1BB-49D5-BBCD-9473A7DBD6E3}" destId="{28D20943-4F7B-4F1E-B339-917F77E7B6C2}" srcOrd="0" destOrd="0" presId="urn:microsoft.com/office/officeart/2018/2/layout/IconVerticalSolidList"/>
    <dgm:cxn modelId="{33914FFD-8BFC-43E9-A7F2-2007C7EE38CB}" type="presOf" srcId="{7BDE95EA-C75E-4E34-BF15-ADB6861201D1}" destId="{29FD8B4C-F726-4B9A-B86C-AA0CB39F7CC0}" srcOrd="0" destOrd="0" presId="urn:microsoft.com/office/officeart/2018/2/layout/IconVerticalSolidList"/>
    <dgm:cxn modelId="{ED4389FE-2E82-4D9E-B712-7D29D8AD8D5C}" srcId="{84C6FDD2-B1BB-49D5-BBCD-9473A7DBD6E3}" destId="{225DAA17-B818-4603-BCC6-EDE138E90445}" srcOrd="3" destOrd="0" parTransId="{CBA6DDA9-2B00-48C8-96E6-030BBD22CD3E}" sibTransId="{B416928D-8DA3-4FCD-9C8E-4D666C5FD795}"/>
    <dgm:cxn modelId="{C8F4ABC5-F8FA-4DBD-A653-2DB177EC96FF}" type="presParOf" srcId="{28D20943-4F7B-4F1E-B339-917F77E7B6C2}" destId="{36159214-7F51-4865-AA4E-7366977DC7E2}" srcOrd="0" destOrd="0" presId="urn:microsoft.com/office/officeart/2018/2/layout/IconVerticalSolidList"/>
    <dgm:cxn modelId="{65373834-2A24-4902-960B-8E59196573F1}" type="presParOf" srcId="{36159214-7F51-4865-AA4E-7366977DC7E2}" destId="{6084CF05-B63E-47E4-9C5B-274CFC687AD1}" srcOrd="0" destOrd="0" presId="urn:microsoft.com/office/officeart/2018/2/layout/IconVerticalSolidList"/>
    <dgm:cxn modelId="{9A0D46BA-1387-4648-9464-6FB45CF580E5}" type="presParOf" srcId="{36159214-7F51-4865-AA4E-7366977DC7E2}" destId="{46036F20-3CEA-4030-A0D4-DF022278E14E}" srcOrd="1" destOrd="0" presId="urn:microsoft.com/office/officeart/2018/2/layout/IconVerticalSolidList"/>
    <dgm:cxn modelId="{942B1999-772A-4693-A64D-6C360C76B7AB}" type="presParOf" srcId="{36159214-7F51-4865-AA4E-7366977DC7E2}" destId="{751F2B83-FF20-4C85-9217-87FFC7EA6B72}" srcOrd="2" destOrd="0" presId="urn:microsoft.com/office/officeart/2018/2/layout/IconVerticalSolidList"/>
    <dgm:cxn modelId="{077D6C3A-6372-4502-BB68-6184B44AF172}" type="presParOf" srcId="{36159214-7F51-4865-AA4E-7366977DC7E2}" destId="{78F483D2-0325-492D-8C66-87D0EF2B1916}" srcOrd="3" destOrd="0" presId="urn:microsoft.com/office/officeart/2018/2/layout/IconVerticalSolidList"/>
    <dgm:cxn modelId="{2DFAB903-36FA-4446-BEC1-B8B4DABDC45B}" type="presParOf" srcId="{36159214-7F51-4865-AA4E-7366977DC7E2}" destId="{29FD8B4C-F726-4B9A-B86C-AA0CB39F7CC0}" srcOrd="4" destOrd="0" presId="urn:microsoft.com/office/officeart/2018/2/layout/IconVerticalSolidList"/>
    <dgm:cxn modelId="{07E3FC06-D65D-4686-83FC-9E3F915D5A89}" type="presParOf" srcId="{28D20943-4F7B-4F1E-B339-917F77E7B6C2}" destId="{A2954FD6-240B-4D30-B138-ADBFDFE6DB66}" srcOrd="1" destOrd="0" presId="urn:microsoft.com/office/officeart/2018/2/layout/IconVerticalSolidList"/>
    <dgm:cxn modelId="{22AFE795-4412-4302-AB36-8B17564149BF}" type="presParOf" srcId="{28D20943-4F7B-4F1E-B339-917F77E7B6C2}" destId="{26CBFBFB-98A7-4ED6-AD9E-7A3E9D2C933E}" srcOrd="2" destOrd="0" presId="urn:microsoft.com/office/officeart/2018/2/layout/IconVerticalSolidList"/>
    <dgm:cxn modelId="{595A0F05-F028-4A66-A3D6-3AA14E7A44E2}" type="presParOf" srcId="{26CBFBFB-98A7-4ED6-AD9E-7A3E9D2C933E}" destId="{A1573786-7451-4E20-9159-82FA1DC43109}" srcOrd="0" destOrd="0" presId="urn:microsoft.com/office/officeart/2018/2/layout/IconVerticalSolidList"/>
    <dgm:cxn modelId="{852F76FE-BBAC-4802-A127-C4D76CCCFA4D}" type="presParOf" srcId="{26CBFBFB-98A7-4ED6-AD9E-7A3E9D2C933E}" destId="{2C3B6347-5B99-49E5-BAEB-E7C344822B6D}" srcOrd="1" destOrd="0" presId="urn:microsoft.com/office/officeart/2018/2/layout/IconVerticalSolidList"/>
    <dgm:cxn modelId="{A97E4AB1-8FED-4F20-B5D2-FA3CEBCB02FA}" type="presParOf" srcId="{26CBFBFB-98A7-4ED6-AD9E-7A3E9D2C933E}" destId="{E58A990C-9858-465A-AF39-697F8E13E7C1}" srcOrd="2" destOrd="0" presId="urn:microsoft.com/office/officeart/2018/2/layout/IconVerticalSolidList"/>
    <dgm:cxn modelId="{ADBB59EE-E2D4-4B8B-AC7D-848686B0D20F}" type="presParOf" srcId="{26CBFBFB-98A7-4ED6-AD9E-7A3E9D2C933E}" destId="{36145CDE-F9CF-4F4A-81ED-93360D80492B}" srcOrd="3" destOrd="0" presId="urn:microsoft.com/office/officeart/2018/2/layout/IconVerticalSolidList"/>
    <dgm:cxn modelId="{DC38C9B4-CCD7-4E45-871E-A3936BF19FC5}" type="presParOf" srcId="{28D20943-4F7B-4F1E-B339-917F77E7B6C2}" destId="{FD46CB1B-20B5-496D-82AA-7EBC92E953C6}" srcOrd="3" destOrd="0" presId="urn:microsoft.com/office/officeart/2018/2/layout/IconVerticalSolidList"/>
    <dgm:cxn modelId="{20A8C553-280B-4E8E-899F-504AB0B31E17}" type="presParOf" srcId="{28D20943-4F7B-4F1E-B339-917F77E7B6C2}" destId="{206A0423-7C36-4C7E-9EEA-03E42EA3D851}" srcOrd="4" destOrd="0" presId="urn:microsoft.com/office/officeart/2018/2/layout/IconVerticalSolidList"/>
    <dgm:cxn modelId="{BC1312A8-425B-4496-B2BD-D993ADD6A932}" type="presParOf" srcId="{206A0423-7C36-4C7E-9EEA-03E42EA3D851}" destId="{ABB17DD9-A687-4488-9989-6C01BFAF52AD}" srcOrd="0" destOrd="0" presId="urn:microsoft.com/office/officeart/2018/2/layout/IconVerticalSolidList"/>
    <dgm:cxn modelId="{DC03C664-2E51-42EE-AD39-8D5C3461A106}" type="presParOf" srcId="{206A0423-7C36-4C7E-9EEA-03E42EA3D851}" destId="{F9EC55C5-A1BD-4B29-AD4B-CF19787B70ED}" srcOrd="1" destOrd="0" presId="urn:microsoft.com/office/officeart/2018/2/layout/IconVerticalSolidList"/>
    <dgm:cxn modelId="{D68D1950-46A4-4297-AA18-365A162557A9}" type="presParOf" srcId="{206A0423-7C36-4C7E-9EEA-03E42EA3D851}" destId="{A4C15497-C2BA-4A72-92BF-BFCF6897A2C4}" srcOrd="2" destOrd="0" presId="urn:microsoft.com/office/officeart/2018/2/layout/IconVerticalSolidList"/>
    <dgm:cxn modelId="{73CB1FD8-90DE-49D8-9722-3D448A70AA6B}" type="presParOf" srcId="{206A0423-7C36-4C7E-9EEA-03E42EA3D851}" destId="{6B678191-5F01-4DCD-A0BF-2A4E6BF45041}" srcOrd="3" destOrd="0" presId="urn:microsoft.com/office/officeart/2018/2/layout/IconVerticalSolidList"/>
    <dgm:cxn modelId="{90DC6BFA-F889-4D56-87E6-871A78413F17}" type="presParOf" srcId="{28D20943-4F7B-4F1E-B339-917F77E7B6C2}" destId="{9C6B4FE5-DD03-4EB2-B0CE-861957C50940}" srcOrd="5" destOrd="0" presId="urn:microsoft.com/office/officeart/2018/2/layout/IconVerticalSolidList"/>
    <dgm:cxn modelId="{338AAAC3-696A-4510-8FB0-0C2B51B6A6B0}" type="presParOf" srcId="{28D20943-4F7B-4F1E-B339-917F77E7B6C2}" destId="{E1461AE1-9204-4D0C-BA94-F62F6B796362}" srcOrd="6" destOrd="0" presId="urn:microsoft.com/office/officeart/2018/2/layout/IconVerticalSolidList"/>
    <dgm:cxn modelId="{3A4C1EE8-EEBB-45E7-A66D-2AD7BD49CCEF}" type="presParOf" srcId="{E1461AE1-9204-4D0C-BA94-F62F6B796362}" destId="{44151015-2DF2-4555-88FA-BC6FAC3613D1}" srcOrd="0" destOrd="0" presId="urn:microsoft.com/office/officeart/2018/2/layout/IconVerticalSolidList"/>
    <dgm:cxn modelId="{12E1B975-78C0-4050-80ED-401C799C701A}" type="presParOf" srcId="{E1461AE1-9204-4D0C-BA94-F62F6B796362}" destId="{AC1A9F81-5A73-4419-958F-C87FC3BF5E7D}" srcOrd="1" destOrd="0" presId="urn:microsoft.com/office/officeart/2018/2/layout/IconVerticalSolidList"/>
    <dgm:cxn modelId="{DC8E50CB-5BBF-438A-8756-9F1E8266D509}" type="presParOf" srcId="{E1461AE1-9204-4D0C-BA94-F62F6B796362}" destId="{0C41BBF4-0E6F-49C2-AEE5-786CCFD43C60}" srcOrd="2" destOrd="0" presId="urn:microsoft.com/office/officeart/2018/2/layout/IconVerticalSolidList"/>
    <dgm:cxn modelId="{117FB0DE-9506-4ED3-88AE-771308A4FE4A}" type="presParOf" srcId="{E1461AE1-9204-4D0C-BA94-F62F6B796362}" destId="{794A965F-9FE0-4E74-890C-00977A47400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641A8-9902-4470-9325-F6265091405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A651B76-D0FF-4E50-85FC-0A212B9222D5}">
      <dgm:prSet/>
      <dgm:spPr/>
      <dgm:t>
        <a:bodyPr/>
        <a:lstStyle/>
        <a:p>
          <a:r>
            <a:rPr lang="en-US"/>
            <a:t>Maintaining long period of record of total Scott discharge</a:t>
          </a:r>
        </a:p>
      </dgm:t>
    </dgm:pt>
    <dgm:pt modelId="{5CF279E9-4FA1-428F-9D12-72D752AA7CDE}" type="parTrans" cxnId="{3C175E49-AB22-4199-916A-399A96908814}">
      <dgm:prSet/>
      <dgm:spPr/>
      <dgm:t>
        <a:bodyPr/>
        <a:lstStyle/>
        <a:p>
          <a:endParaRPr lang="en-US"/>
        </a:p>
      </dgm:t>
    </dgm:pt>
    <dgm:pt modelId="{A36C6A66-C029-447A-893B-36079EC5CA61}" type="sibTrans" cxnId="{3C175E49-AB22-4199-916A-399A96908814}">
      <dgm:prSet/>
      <dgm:spPr/>
      <dgm:t>
        <a:bodyPr/>
        <a:lstStyle/>
        <a:p>
          <a:endParaRPr lang="en-US"/>
        </a:p>
      </dgm:t>
    </dgm:pt>
    <dgm:pt modelId="{9BA607DB-ACB8-4CD9-A895-434C3C0DA70A}">
      <dgm:prSet/>
      <dgm:spPr/>
      <dgm:t>
        <a:bodyPr/>
        <a:lstStyle/>
        <a:p>
          <a:r>
            <a:rPr lang="en-US"/>
            <a:t>GSP: groundwater and water quality management</a:t>
          </a:r>
        </a:p>
      </dgm:t>
    </dgm:pt>
    <dgm:pt modelId="{0FFC685C-D32B-434C-A338-08CA8B313B59}" type="parTrans" cxnId="{5D90DCC2-BBDD-46C7-8854-FBAF5F2745C6}">
      <dgm:prSet/>
      <dgm:spPr/>
      <dgm:t>
        <a:bodyPr/>
        <a:lstStyle/>
        <a:p>
          <a:endParaRPr lang="en-US"/>
        </a:p>
      </dgm:t>
    </dgm:pt>
    <dgm:pt modelId="{D4CE14E9-D869-4868-B445-EB87A0B2CA5E}" type="sibTrans" cxnId="{5D90DCC2-BBDD-46C7-8854-FBAF5F2745C6}">
      <dgm:prSet/>
      <dgm:spPr/>
      <dgm:t>
        <a:bodyPr/>
        <a:lstStyle/>
        <a:p>
          <a:endParaRPr lang="en-US"/>
        </a:p>
      </dgm:t>
    </dgm:pt>
    <dgm:pt modelId="{DBAAE5DE-B263-4F97-AE87-AEFCD6F8EEB4}">
      <dgm:prSet/>
      <dgm:spPr/>
      <dgm:t>
        <a:bodyPr/>
        <a:lstStyle/>
        <a:p>
          <a:r>
            <a:rPr lang="en-US"/>
            <a:t>Surface water management</a:t>
          </a:r>
        </a:p>
      </dgm:t>
    </dgm:pt>
    <dgm:pt modelId="{01980828-1A10-440B-87D2-6CA6D08B97A4}" type="parTrans" cxnId="{07301A9D-7A42-4D30-9660-41C1DFB28041}">
      <dgm:prSet/>
      <dgm:spPr/>
      <dgm:t>
        <a:bodyPr/>
        <a:lstStyle/>
        <a:p>
          <a:endParaRPr lang="en-US"/>
        </a:p>
      </dgm:t>
    </dgm:pt>
    <dgm:pt modelId="{D4004806-83BD-4AD1-BD09-A4297624A623}" type="sibTrans" cxnId="{07301A9D-7A42-4D30-9660-41C1DFB28041}">
      <dgm:prSet/>
      <dgm:spPr/>
      <dgm:t>
        <a:bodyPr/>
        <a:lstStyle/>
        <a:p>
          <a:endParaRPr lang="en-US"/>
        </a:p>
      </dgm:t>
    </dgm:pt>
    <dgm:pt modelId="{37D94F2A-F126-4EF2-A8B7-011FB16E99FC}">
      <dgm:prSet/>
      <dgm:spPr/>
      <dgm:t>
        <a:bodyPr/>
        <a:lstStyle/>
        <a:p>
          <a:r>
            <a:rPr lang="en-US"/>
            <a:t>Project specific effects</a:t>
          </a:r>
        </a:p>
      </dgm:t>
    </dgm:pt>
    <dgm:pt modelId="{CA408AAF-6F06-49C8-924C-08A7D6393C56}" type="parTrans" cxnId="{8A24F9A1-5420-4287-8312-A0768D1C8096}">
      <dgm:prSet/>
      <dgm:spPr/>
      <dgm:t>
        <a:bodyPr/>
        <a:lstStyle/>
        <a:p>
          <a:endParaRPr lang="en-US"/>
        </a:p>
      </dgm:t>
    </dgm:pt>
    <dgm:pt modelId="{E605A850-D88E-4925-B2B6-673D398796EF}" type="sibTrans" cxnId="{8A24F9A1-5420-4287-8312-A0768D1C8096}">
      <dgm:prSet/>
      <dgm:spPr/>
      <dgm:t>
        <a:bodyPr/>
        <a:lstStyle/>
        <a:p>
          <a:endParaRPr lang="en-US"/>
        </a:p>
      </dgm:t>
    </dgm:pt>
    <dgm:pt modelId="{A01647F2-1883-46E6-A1D5-7311197A88BD}">
      <dgm:prSet/>
      <dgm:spPr/>
      <dgm:t>
        <a:bodyPr/>
        <a:lstStyle/>
        <a:p>
          <a:r>
            <a:rPr lang="en-US"/>
            <a:t>Connectivity and habitat quantity for fish</a:t>
          </a:r>
        </a:p>
      </dgm:t>
    </dgm:pt>
    <dgm:pt modelId="{134EC7EB-C34C-45C0-8868-AD2DB47A44D0}" type="parTrans" cxnId="{927AB07B-2194-4622-8B2E-6F6AA6C79EA4}">
      <dgm:prSet/>
      <dgm:spPr/>
      <dgm:t>
        <a:bodyPr/>
        <a:lstStyle/>
        <a:p>
          <a:endParaRPr lang="en-US"/>
        </a:p>
      </dgm:t>
    </dgm:pt>
    <dgm:pt modelId="{497ABBCC-6757-43CD-AC66-04F3422702D5}" type="sibTrans" cxnId="{927AB07B-2194-4622-8B2E-6F6AA6C79EA4}">
      <dgm:prSet/>
      <dgm:spPr/>
      <dgm:t>
        <a:bodyPr/>
        <a:lstStyle/>
        <a:p>
          <a:endParaRPr lang="en-US"/>
        </a:p>
      </dgm:t>
    </dgm:pt>
    <dgm:pt modelId="{470CD22E-D217-4172-B182-B4E1181462F2}">
      <dgm:prSet/>
      <dgm:spPr/>
      <dgm:t>
        <a:bodyPr/>
        <a:lstStyle/>
        <a:p>
          <a:r>
            <a:rPr lang="en-US"/>
            <a:t>Climate change trends and water supply</a:t>
          </a:r>
        </a:p>
      </dgm:t>
    </dgm:pt>
    <dgm:pt modelId="{01BD295D-0F12-42BE-8784-3A543657E3DD}" type="parTrans" cxnId="{5D23A5AD-BE58-45D2-9DEF-0E9EF38ADE34}">
      <dgm:prSet/>
      <dgm:spPr/>
      <dgm:t>
        <a:bodyPr/>
        <a:lstStyle/>
        <a:p>
          <a:endParaRPr lang="en-US"/>
        </a:p>
      </dgm:t>
    </dgm:pt>
    <dgm:pt modelId="{A115CEC0-5428-4512-B38D-C2CE1E9BBD70}" type="sibTrans" cxnId="{5D23A5AD-BE58-45D2-9DEF-0E9EF38ADE34}">
      <dgm:prSet/>
      <dgm:spPr/>
      <dgm:t>
        <a:bodyPr/>
        <a:lstStyle/>
        <a:p>
          <a:endParaRPr lang="en-US"/>
        </a:p>
      </dgm:t>
    </dgm:pt>
    <dgm:pt modelId="{B00AA1D8-B157-4DA4-BED0-A8D848BEF928}">
      <dgm:prSet/>
      <dgm:spPr/>
      <dgm:t>
        <a:bodyPr/>
        <a:lstStyle/>
        <a:p>
          <a:r>
            <a:rPr lang="en-US" dirty="0"/>
            <a:t>Where are thermal refugia</a:t>
          </a:r>
        </a:p>
      </dgm:t>
    </dgm:pt>
    <dgm:pt modelId="{E7FA1374-B952-4C3B-8950-BD2C6CAFFB58}" type="parTrans" cxnId="{FCCD87B1-FE46-4838-A352-3B1195BF2E60}">
      <dgm:prSet/>
      <dgm:spPr/>
      <dgm:t>
        <a:bodyPr/>
        <a:lstStyle/>
        <a:p>
          <a:endParaRPr lang="en-US"/>
        </a:p>
      </dgm:t>
    </dgm:pt>
    <dgm:pt modelId="{A1DF2DB9-CA15-4C97-83D8-785C50A83109}" type="sibTrans" cxnId="{FCCD87B1-FE46-4838-A352-3B1195BF2E60}">
      <dgm:prSet/>
      <dgm:spPr/>
      <dgm:t>
        <a:bodyPr/>
        <a:lstStyle/>
        <a:p>
          <a:endParaRPr lang="en-US"/>
        </a:p>
      </dgm:t>
    </dgm:pt>
    <dgm:pt modelId="{7D8150D2-252E-44C8-A341-9F6E4D25A541}">
      <dgm:prSet/>
      <dgm:spPr/>
      <dgm:t>
        <a:bodyPr/>
        <a:lstStyle/>
        <a:p>
          <a:r>
            <a:rPr lang="en-US"/>
            <a:t>Where do we have water quality impairments</a:t>
          </a:r>
        </a:p>
      </dgm:t>
    </dgm:pt>
    <dgm:pt modelId="{97224EAA-9BE0-4EA0-973F-80B58E536DFB}" type="parTrans" cxnId="{AD5F43D8-2D77-4885-A928-E89871BDCDC7}">
      <dgm:prSet/>
      <dgm:spPr/>
      <dgm:t>
        <a:bodyPr/>
        <a:lstStyle/>
        <a:p>
          <a:endParaRPr lang="en-US"/>
        </a:p>
      </dgm:t>
    </dgm:pt>
    <dgm:pt modelId="{BDAEC1D5-201F-4D7F-B105-74637EB4CC43}" type="sibTrans" cxnId="{AD5F43D8-2D77-4885-A928-E89871BDCDC7}">
      <dgm:prSet/>
      <dgm:spPr/>
      <dgm:t>
        <a:bodyPr/>
        <a:lstStyle/>
        <a:p>
          <a:endParaRPr lang="en-US"/>
        </a:p>
      </dgm:t>
    </dgm:pt>
    <dgm:pt modelId="{576DE309-8950-B345-83FA-7B332C19E730}" type="pres">
      <dgm:prSet presAssocID="{3B4641A8-9902-4470-9325-F62650914059}" presName="diagram" presStyleCnt="0">
        <dgm:presLayoutVars>
          <dgm:dir/>
          <dgm:resizeHandles val="exact"/>
        </dgm:presLayoutVars>
      </dgm:prSet>
      <dgm:spPr/>
    </dgm:pt>
    <dgm:pt modelId="{18819742-3AD5-F541-9DBB-DD469C618CB0}" type="pres">
      <dgm:prSet presAssocID="{AA651B76-D0FF-4E50-85FC-0A212B9222D5}" presName="node" presStyleLbl="node1" presStyleIdx="0" presStyleCnt="8">
        <dgm:presLayoutVars>
          <dgm:bulletEnabled val="1"/>
        </dgm:presLayoutVars>
      </dgm:prSet>
      <dgm:spPr/>
    </dgm:pt>
    <dgm:pt modelId="{106627A3-31CA-2F40-86F7-FF4BA0EF009B}" type="pres">
      <dgm:prSet presAssocID="{A36C6A66-C029-447A-893B-36079EC5CA61}" presName="sibTrans" presStyleCnt="0"/>
      <dgm:spPr/>
    </dgm:pt>
    <dgm:pt modelId="{E2C190D7-738C-FB47-82F8-1C7CC305D92F}" type="pres">
      <dgm:prSet presAssocID="{9BA607DB-ACB8-4CD9-A895-434C3C0DA70A}" presName="node" presStyleLbl="node1" presStyleIdx="1" presStyleCnt="8">
        <dgm:presLayoutVars>
          <dgm:bulletEnabled val="1"/>
        </dgm:presLayoutVars>
      </dgm:prSet>
      <dgm:spPr/>
    </dgm:pt>
    <dgm:pt modelId="{F6A87094-AC0A-284D-9E4B-95D04A2C158A}" type="pres">
      <dgm:prSet presAssocID="{D4CE14E9-D869-4868-B445-EB87A0B2CA5E}" presName="sibTrans" presStyleCnt="0"/>
      <dgm:spPr/>
    </dgm:pt>
    <dgm:pt modelId="{FB385829-2A92-F54F-84EB-1E93802BF6FF}" type="pres">
      <dgm:prSet presAssocID="{DBAAE5DE-B263-4F97-AE87-AEFCD6F8EEB4}" presName="node" presStyleLbl="node1" presStyleIdx="2" presStyleCnt="8">
        <dgm:presLayoutVars>
          <dgm:bulletEnabled val="1"/>
        </dgm:presLayoutVars>
      </dgm:prSet>
      <dgm:spPr/>
    </dgm:pt>
    <dgm:pt modelId="{389F5E72-244E-E644-A367-AFCB3AADE567}" type="pres">
      <dgm:prSet presAssocID="{D4004806-83BD-4AD1-BD09-A4297624A623}" presName="sibTrans" presStyleCnt="0"/>
      <dgm:spPr/>
    </dgm:pt>
    <dgm:pt modelId="{83B02B97-934F-1147-B801-2E67B7CFE15E}" type="pres">
      <dgm:prSet presAssocID="{37D94F2A-F126-4EF2-A8B7-011FB16E99FC}" presName="node" presStyleLbl="node1" presStyleIdx="3" presStyleCnt="8">
        <dgm:presLayoutVars>
          <dgm:bulletEnabled val="1"/>
        </dgm:presLayoutVars>
      </dgm:prSet>
      <dgm:spPr/>
    </dgm:pt>
    <dgm:pt modelId="{F8802B89-9C6A-1140-A655-AC56C8E3F771}" type="pres">
      <dgm:prSet presAssocID="{E605A850-D88E-4925-B2B6-673D398796EF}" presName="sibTrans" presStyleCnt="0"/>
      <dgm:spPr/>
    </dgm:pt>
    <dgm:pt modelId="{C33FE24A-FA39-9A4B-AD86-6862F3CFE744}" type="pres">
      <dgm:prSet presAssocID="{A01647F2-1883-46E6-A1D5-7311197A88BD}" presName="node" presStyleLbl="node1" presStyleIdx="4" presStyleCnt="8">
        <dgm:presLayoutVars>
          <dgm:bulletEnabled val="1"/>
        </dgm:presLayoutVars>
      </dgm:prSet>
      <dgm:spPr/>
    </dgm:pt>
    <dgm:pt modelId="{EED98D4B-BB2A-6949-BC9B-76BF7A7980F8}" type="pres">
      <dgm:prSet presAssocID="{497ABBCC-6757-43CD-AC66-04F3422702D5}" presName="sibTrans" presStyleCnt="0"/>
      <dgm:spPr/>
    </dgm:pt>
    <dgm:pt modelId="{6051E11C-56D3-5E49-B482-767E91573D8A}" type="pres">
      <dgm:prSet presAssocID="{470CD22E-D217-4172-B182-B4E1181462F2}" presName="node" presStyleLbl="node1" presStyleIdx="5" presStyleCnt="8">
        <dgm:presLayoutVars>
          <dgm:bulletEnabled val="1"/>
        </dgm:presLayoutVars>
      </dgm:prSet>
      <dgm:spPr/>
    </dgm:pt>
    <dgm:pt modelId="{F2623499-3A1D-F144-8977-CAC3A1721A49}" type="pres">
      <dgm:prSet presAssocID="{A115CEC0-5428-4512-B38D-C2CE1E9BBD70}" presName="sibTrans" presStyleCnt="0"/>
      <dgm:spPr/>
    </dgm:pt>
    <dgm:pt modelId="{01334D25-AB9C-1B47-910E-BB43EDBA3C97}" type="pres">
      <dgm:prSet presAssocID="{B00AA1D8-B157-4DA4-BED0-A8D848BEF928}" presName="node" presStyleLbl="node1" presStyleIdx="6" presStyleCnt="8">
        <dgm:presLayoutVars>
          <dgm:bulletEnabled val="1"/>
        </dgm:presLayoutVars>
      </dgm:prSet>
      <dgm:spPr/>
    </dgm:pt>
    <dgm:pt modelId="{E6EB6AE8-A053-A145-A7F1-9FB99CC3E9FA}" type="pres">
      <dgm:prSet presAssocID="{A1DF2DB9-CA15-4C97-83D8-785C50A83109}" presName="sibTrans" presStyleCnt="0"/>
      <dgm:spPr/>
    </dgm:pt>
    <dgm:pt modelId="{B1689707-1507-494C-B6FD-75F7112D3450}" type="pres">
      <dgm:prSet presAssocID="{7D8150D2-252E-44C8-A341-9F6E4D25A541}" presName="node" presStyleLbl="node1" presStyleIdx="7" presStyleCnt="8">
        <dgm:presLayoutVars>
          <dgm:bulletEnabled val="1"/>
        </dgm:presLayoutVars>
      </dgm:prSet>
      <dgm:spPr/>
    </dgm:pt>
  </dgm:ptLst>
  <dgm:cxnLst>
    <dgm:cxn modelId="{DCA3750C-690E-A147-96BD-08616BEF7249}" type="presOf" srcId="{7D8150D2-252E-44C8-A341-9F6E4D25A541}" destId="{B1689707-1507-494C-B6FD-75F7112D3450}" srcOrd="0" destOrd="0" presId="urn:microsoft.com/office/officeart/2005/8/layout/default"/>
    <dgm:cxn modelId="{ECE2FE11-C1D4-BE4A-AF96-019CD4F24954}" type="presOf" srcId="{B00AA1D8-B157-4DA4-BED0-A8D848BEF928}" destId="{01334D25-AB9C-1B47-910E-BB43EDBA3C97}" srcOrd="0" destOrd="0" presId="urn:microsoft.com/office/officeart/2005/8/layout/default"/>
    <dgm:cxn modelId="{3C175E49-AB22-4199-916A-399A96908814}" srcId="{3B4641A8-9902-4470-9325-F62650914059}" destId="{AA651B76-D0FF-4E50-85FC-0A212B9222D5}" srcOrd="0" destOrd="0" parTransId="{5CF279E9-4FA1-428F-9D12-72D752AA7CDE}" sibTransId="{A36C6A66-C029-447A-893B-36079EC5CA61}"/>
    <dgm:cxn modelId="{482F4A6C-843C-BF49-8328-388F8774CF24}" type="presOf" srcId="{9BA607DB-ACB8-4CD9-A895-434C3C0DA70A}" destId="{E2C190D7-738C-FB47-82F8-1C7CC305D92F}" srcOrd="0" destOrd="0" presId="urn:microsoft.com/office/officeart/2005/8/layout/default"/>
    <dgm:cxn modelId="{40C6E473-7E73-6C42-B8D8-91E3331B95A8}" type="presOf" srcId="{3B4641A8-9902-4470-9325-F62650914059}" destId="{576DE309-8950-B345-83FA-7B332C19E730}" srcOrd="0" destOrd="0" presId="urn:microsoft.com/office/officeart/2005/8/layout/default"/>
    <dgm:cxn modelId="{927AB07B-2194-4622-8B2E-6F6AA6C79EA4}" srcId="{3B4641A8-9902-4470-9325-F62650914059}" destId="{A01647F2-1883-46E6-A1D5-7311197A88BD}" srcOrd="4" destOrd="0" parTransId="{134EC7EB-C34C-45C0-8868-AD2DB47A44D0}" sibTransId="{497ABBCC-6757-43CD-AC66-04F3422702D5}"/>
    <dgm:cxn modelId="{94D0327D-C4B3-B144-871C-47CEEB19B2C8}" type="presOf" srcId="{470CD22E-D217-4172-B182-B4E1181462F2}" destId="{6051E11C-56D3-5E49-B482-767E91573D8A}" srcOrd="0" destOrd="0" presId="urn:microsoft.com/office/officeart/2005/8/layout/default"/>
    <dgm:cxn modelId="{07301A9D-7A42-4D30-9660-41C1DFB28041}" srcId="{3B4641A8-9902-4470-9325-F62650914059}" destId="{DBAAE5DE-B263-4F97-AE87-AEFCD6F8EEB4}" srcOrd="2" destOrd="0" parTransId="{01980828-1A10-440B-87D2-6CA6D08B97A4}" sibTransId="{D4004806-83BD-4AD1-BD09-A4297624A623}"/>
    <dgm:cxn modelId="{655A40A0-829C-2D4B-86A4-2E2EC8BF1782}" type="presOf" srcId="{A01647F2-1883-46E6-A1D5-7311197A88BD}" destId="{C33FE24A-FA39-9A4B-AD86-6862F3CFE744}" srcOrd="0" destOrd="0" presId="urn:microsoft.com/office/officeart/2005/8/layout/default"/>
    <dgm:cxn modelId="{8A24F9A1-5420-4287-8312-A0768D1C8096}" srcId="{3B4641A8-9902-4470-9325-F62650914059}" destId="{37D94F2A-F126-4EF2-A8B7-011FB16E99FC}" srcOrd="3" destOrd="0" parTransId="{CA408AAF-6F06-49C8-924C-08A7D6393C56}" sibTransId="{E605A850-D88E-4925-B2B6-673D398796EF}"/>
    <dgm:cxn modelId="{4D855BA3-A068-E64E-A521-2584C343CCFC}" type="presOf" srcId="{AA651B76-D0FF-4E50-85FC-0A212B9222D5}" destId="{18819742-3AD5-F541-9DBB-DD469C618CB0}" srcOrd="0" destOrd="0" presId="urn:microsoft.com/office/officeart/2005/8/layout/default"/>
    <dgm:cxn modelId="{5D23A5AD-BE58-45D2-9DEF-0E9EF38ADE34}" srcId="{3B4641A8-9902-4470-9325-F62650914059}" destId="{470CD22E-D217-4172-B182-B4E1181462F2}" srcOrd="5" destOrd="0" parTransId="{01BD295D-0F12-42BE-8784-3A543657E3DD}" sibTransId="{A115CEC0-5428-4512-B38D-C2CE1E9BBD70}"/>
    <dgm:cxn modelId="{FCCD87B1-FE46-4838-A352-3B1195BF2E60}" srcId="{3B4641A8-9902-4470-9325-F62650914059}" destId="{B00AA1D8-B157-4DA4-BED0-A8D848BEF928}" srcOrd="6" destOrd="0" parTransId="{E7FA1374-B952-4C3B-8950-BD2C6CAFFB58}" sibTransId="{A1DF2DB9-CA15-4C97-83D8-785C50A83109}"/>
    <dgm:cxn modelId="{4D2E4CBC-7806-E746-B626-AE4630326A1E}" type="presOf" srcId="{37D94F2A-F126-4EF2-A8B7-011FB16E99FC}" destId="{83B02B97-934F-1147-B801-2E67B7CFE15E}" srcOrd="0" destOrd="0" presId="urn:microsoft.com/office/officeart/2005/8/layout/default"/>
    <dgm:cxn modelId="{32135EC0-6E76-BD4E-939D-025A2B423E82}" type="presOf" srcId="{DBAAE5DE-B263-4F97-AE87-AEFCD6F8EEB4}" destId="{FB385829-2A92-F54F-84EB-1E93802BF6FF}" srcOrd="0" destOrd="0" presId="urn:microsoft.com/office/officeart/2005/8/layout/default"/>
    <dgm:cxn modelId="{5D90DCC2-BBDD-46C7-8854-FBAF5F2745C6}" srcId="{3B4641A8-9902-4470-9325-F62650914059}" destId="{9BA607DB-ACB8-4CD9-A895-434C3C0DA70A}" srcOrd="1" destOrd="0" parTransId="{0FFC685C-D32B-434C-A338-08CA8B313B59}" sibTransId="{D4CE14E9-D869-4868-B445-EB87A0B2CA5E}"/>
    <dgm:cxn modelId="{AD5F43D8-2D77-4885-A928-E89871BDCDC7}" srcId="{3B4641A8-9902-4470-9325-F62650914059}" destId="{7D8150D2-252E-44C8-A341-9F6E4D25A541}" srcOrd="7" destOrd="0" parTransId="{97224EAA-9BE0-4EA0-973F-80B58E536DFB}" sibTransId="{BDAEC1D5-201F-4D7F-B105-74637EB4CC43}"/>
    <dgm:cxn modelId="{EA961409-50EF-6043-ABE7-82E995C34678}" type="presParOf" srcId="{576DE309-8950-B345-83FA-7B332C19E730}" destId="{18819742-3AD5-F541-9DBB-DD469C618CB0}" srcOrd="0" destOrd="0" presId="urn:microsoft.com/office/officeart/2005/8/layout/default"/>
    <dgm:cxn modelId="{F558A87F-FF09-2443-85ED-7E3D52E9A299}" type="presParOf" srcId="{576DE309-8950-B345-83FA-7B332C19E730}" destId="{106627A3-31CA-2F40-86F7-FF4BA0EF009B}" srcOrd="1" destOrd="0" presId="urn:microsoft.com/office/officeart/2005/8/layout/default"/>
    <dgm:cxn modelId="{4EDEB089-7D81-6E4A-8BDE-09DA70B68AD2}" type="presParOf" srcId="{576DE309-8950-B345-83FA-7B332C19E730}" destId="{E2C190D7-738C-FB47-82F8-1C7CC305D92F}" srcOrd="2" destOrd="0" presId="urn:microsoft.com/office/officeart/2005/8/layout/default"/>
    <dgm:cxn modelId="{24CED4AB-DC80-C84F-B46D-252AE23F5735}" type="presParOf" srcId="{576DE309-8950-B345-83FA-7B332C19E730}" destId="{F6A87094-AC0A-284D-9E4B-95D04A2C158A}" srcOrd="3" destOrd="0" presId="urn:microsoft.com/office/officeart/2005/8/layout/default"/>
    <dgm:cxn modelId="{F83F0146-70EE-B04D-AD63-7FDBE974EA8D}" type="presParOf" srcId="{576DE309-8950-B345-83FA-7B332C19E730}" destId="{FB385829-2A92-F54F-84EB-1E93802BF6FF}" srcOrd="4" destOrd="0" presId="urn:microsoft.com/office/officeart/2005/8/layout/default"/>
    <dgm:cxn modelId="{DBBA7165-1C95-DD42-AD2E-E574301726E7}" type="presParOf" srcId="{576DE309-8950-B345-83FA-7B332C19E730}" destId="{389F5E72-244E-E644-A367-AFCB3AADE567}" srcOrd="5" destOrd="0" presId="urn:microsoft.com/office/officeart/2005/8/layout/default"/>
    <dgm:cxn modelId="{BD3F4B23-770A-E94D-8E65-33EDAD21ACEE}" type="presParOf" srcId="{576DE309-8950-B345-83FA-7B332C19E730}" destId="{83B02B97-934F-1147-B801-2E67B7CFE15E}" srcOrd="6" destOrd="0" presId="urn:microsoft.com/office/officeart/2005/8/layout/default"/>
    <dgm:cxn modelId="{E5978824-0BD7-2748-849E-35025BDF5769}" type="presParOf" srcId="{576DE309-8950-B345-83FA-7B332C19E730}" destId="{F8802B89-9C6A-1140-A655-AC56C8E3F771}" srcOrd="7" destOrd="0" presId="urn:microsoft.com/office/officeart/2005/8/layout/default"/>
    <dgm:cxn modelId="{221C2B4B-E322-274E-A0D1-714B5292B7CE}" type="presParOf" srcId="{576DE309-8950-B345-83FA-7B332C19E730}" destId="{C33FE24A-FA39-9A4B-AD86-6862F3CFE744}" srcOrd="8" destOrd="0" presId="urn:microsoft.com/office/officeart/2005/8/layout/default"/>
    <dgm:cxn modelId="{6C065EF9-2A48-8C4D-A273-493339EBA3EC}" type="presParOf" srcId="{576DE309-8950-B345-83FA-7B332C19E730}" destId="{EED98D4B-BB2A-6949-BC9B-76BF7A7980F8}" srcOrd="9" destOrd="0" presId="urn:microsoft.com/office/officeart/2005/8/layout/default"/>
    <dgm:cxn modelId="{89EFD14C-449E-B841-B457-EF6CC1FBC482}" type="presParOf" srcId="{576DE309-8950-B345-83FA-7B332C19E730}" destId="{6051E11C-56D3-5E49-B482-767E91573D8A}" srcOrd="10" destOrd="0" presId="urn:microsoft.com/office/officeart/2005/8/layout/default"/>
    <dgm:cxn modelId="{8E035567-108C-4F42-9F12-F4EBC9870B63}" type="presParOf" srcId="{576DE309-8950-B345-83FA-7B332C19E730}" destId="{F2623499-3A1D-F144-8977-CAC3A1721A49}" srcOrd="11" destOrd="0" presId="urn:microsoft.com/office/officeart/2005/8/layout/default"/>
    <dgm:cxn modelId="{6DBB4F59-AAE0-7049-8C8A-8242DF20CB62}" type="presParOf" srcId="{576DE309-8950-B345-83FA-7B332C19E730}" destId="{01334D25-AB9C-1B47-910E-BB43EDBA3C97}" srcOrd="12" destOrd="0" presId="urn:microsoft.com/office/officeart/2005/8/layout/default"/>
    <dgm:cxn modelId="{A85F94F9-DD94-2243-8DCA-C09508C88146}" type="presParOf" srcId="{576DE309-8950-B345-83FA-7B332C19E730}" destId="{E6EB6AE8-A053-A145-A7F1-9FB99CC3E9FA}" srcOrd="13" destOrd="0" presId="urn:microsoft.com/office/officeart/2005/8/layout/default"/>
    <dgm:cxn modelId="{573701FA-E687-E94B-9AED-4C84E0AE7BA8}" type="presParOf" srcId="{576DE309-8950-B345-83FA-7B332C19E730}" destId="{B1689707-1507-494C-B6FD-75F7112D345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9A3651-4F1B-4099-967B-7CF27247DE6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3B30B00-AC4E-4E8C-AE73-B77C3FB2413B}">
      <dgm:prSet/>
      <dgm:spPr/>
      <dgm:t>
        <a:bodyPr/>
        <a:lstStyle/>
        <a:p>
          <a:r>
            <a:rPr lang="en-US"/>
            <a:t>Amount of groundwater extraction (actual not modeled) </a:t>
          </a:r>
        </a:p>
      </dgm:t>
    </dgm:pt>
    <dgm:pt modelId="{8387E0B5-4AF5-4BE7-A323-36A7D1428031}" type="parTrans" cxnId="{8718643E-E56A-478A-BC96-1A8DE9FF224D}">
      <dgm:prSet/>
      <dgm:spPr/>
      <dgm:t>
        <a:bodyPr/>
        <a:lstStyle/>
        <a:p>
          <a:endParaRPr lang="en-US"/>
        </a:p>
      </dgm:t>
    </dgm:pt>
    <dgm:pt modelId="{F443BADC-5571-4F0E-A486-5B97A06ED920}" type="sibTrans" cxnId="{8718643E-E56A-478A-BC96-1A8DE9FF224D}">
      <dgm:prSet/>
      <dgm:spPr/>
      <dgm:t>
        <a:bodyPr/>
        <a:lstStyle/>
        <a:p>
          <a:endParaRPr lang="en-US"/>
        </a:p>
      </dgm:t>
    </dgm:pt>
    <dgm:pt modelId="{FBED3B3D-C3C3-4161-9F39-F844ADC39F90}">
      <dgm:prSet/>
      <dgm:spPr/>
      <dgm:t>
        <a:bodyPr/>
        <a:lstStyle/>
        <a:p>
          <a:r>
            <a:rPr lang="en-US" dirty="0"/>
            <a:t>Correlation of USGS flow to tributary connectivity (may be under study)</a:t>
          </a:r>
        </a:p>
      </dgm:t>
    </dgm:pt>
    <dgm:pt modelId="{6D9F1B25-1BB9-410B-BF64-F15AA582848A}" type="parTrans" cxnId="{266283DF-0730-4C72-BCB7-683E5A1AE830}">
      <dgm:prSet/>
      <dgm:spPr/>
      <dgm:t>
        <a:bodyPr/>
        <a:lstStyle/>
        <a:p>
          <a:endParaRPr lang="en-US"/>
        </a:p>
      </dgm:t>
    </dgm:pt>
    <dgm:pt modelId="{8BF57180-2DF1-4A2B-93A9-42C3CD728AC8}" type="sibTrans" cxnId="{266283DF-0730-4C72-BCB7-683E5A1AE830}">
      <dgm:prSet/>
      <dgm:spPr/>
      <dgm:t>
        <a:bodyPr/>
        <a:lstStyle/>
        <a:p>
          <a:endParaRPr lang="en-US"/>
        </a:p>
      </dgm:t>
    </dgm:pt>
    <dgm:pt modelId="{ED54B11D-00AD-E440-AFC6-80BDEDD09639}">
      <dgm:prSet/>
      <dgm:spPr/>
      <dgm:t>
        <a:bodyPr/>
        <a:lstStyle/>
        <a:p>
          <a:r>
            <a:rPr lang="en-US" dirty="0"/>
            <a:t>Mainstem Scott temps, especially pool stratification (assoc. w/ fish use) </a:t>
          </a:r>
        </a:p>
      </dgm:t>
    </dgm:pt>
    <dgm:pt modelId="{C55AA253-81B4-8C46-B057-B39E84F7E8E9}" type="parTrans" cxnId="{7FD387D6-A46C-AB42-8A7C-8A165B3D6A67}">
      <dgm:prSet/>
      <dgm:spPr/>
      <dgm:t>
        <a:bodyPr/>
        <a:lstStyle/>
        <a:p>
          <a:endParaRPr lang="en-GB"/>
        </a:p>
      </dgm:t>
    </dgm:pt>
    <dgm:pt modelId="{5AFE573F-8757-8F44-A899-BB3556F25610}" type="sibTrans" cxnId="{7FD387D6-A46C-AB42-8A7C-8A165B3D6A67}">
      <dgm:prSet/>
      <dgm:spPr/>
      <dgm:t>
        <a:bodyPr/>
        <a:lstStyle/>
        <a:p>
          <a:endParaRPr lang="en-GB"/>
        </a:p>
      </dgm:t>
    </dgm:pt>
    <dgm:pt modelId="{4D802CF5-91B1-C543-8E45-6A39CEC4E356}">
      <dgm:prSet/>
      <dgm:spPr/>
      <dgm:t>
        <a:bodyPr/>
        <a:lstStyle/>
        <a:p>
          <a:r>
            <a:rPr lang="en-US"/>
            <a:t>Permanent real time stations on tribs and in mainstem (may be on the way to being solved)</a:t>
          </a:r>
          <a:endParaRPr lang="en-US" dirty="0"/>
        </a:p>
      </dgm:t>
    </dgm:pt>
    <dgm:pt modelId="{10E47EF4-BEF6-A146-9380-7F43FE4D522A}" type="parTrans" cxnId="{0F5ADB63-3712-BA4F-9F95-EFBCE70AD441}">
      <dgm:prSet/>
      <dgm:spPr/>
      <dgm:t>
        <a:bodyPr/>
        <a:lstStyle/>
        <a:p>
          <a:endParaRPr lang="en-GB"/>
        </a:p>
      </dgm:t>
    </dgm:pt>
    <dgm:pt modelId="{EB809F0B-7194-7045-BA5E-68A4F670D3E7}" type="sibTrans" cxnId="{0F5ADB63-3712-BA4F-9F95-EFBCE70AD441}">
      <dgm:prSet/>
      <dgm:spPr/>
      <dgm:t>
        <a:bodyPr/>
        <a:lstStyle/>
        <a:p>
          <a:endParaRPr lang="en-GB"/>
        </a:p>
      </dgm:t>
    </dgm:pt>
    <dgm:pt modelId="{B4A259F4-F78C-CA4B-A2EF-EE08B954B2FC}">
      <dgm:prSet/>
      <dgm:spPr/>
      <dgm:t>
        <a:bodyPr/>
        <a:lstStyle/>
        <a:p>
          <a:r>
            <a:rPr lang="en-US"/>
            <a:t>How much flow is needed for recovery of fish at different locations for all life stages </a:t>
          </a:r>
          <a:endParaRPr lang="en-US" dirty="0"/>
        </a:p>
      </dgm:t>
    </dgm:pt>
    <dgm:pt modelId="{EFCB7624-26E2-6E45-88EC-3313E23BEF85}" type="parTrans" cxnId="{259BE18F-AD7A-C048-80B2-E1F256245966}">
      <dgm:prSet/>
      <dgm:spPr/>
      <dgm:t>
        <a:bodyPr/>
        <a:lstStyle/>
        <a:p>
          <a:endParaRPr lang="en-GB"/>
        </a:p>
      </dgm:t>
    </dgm:pt>
    <dgm:pt modelId="{349DC3AB-4F58-A541-86AA-59146A84B8B2}" type="sibTrans" cxnId="{259BE18F-AD7A-C048-80B2-E1F256245966}">
      <dgm:prSet/>
      <dgm:spPr/>
      <dgm:t>
        <a:bodyPr/>
        <a:lstStyle/>
        <a:p>
          <a:endParaRPr lang="en-GB"/>
        </a:p>
      </dgm:t>
    </dgm:pt>
    <dgm:pt modelId="{26B42826-BD0B-514D-8092-9283E4F709B8}" type="pres">
      <dgm:prSet presAssocID="{179A3651-4F1B-4099-967B-7CF27247DE67}" presName="linear" presStyleCnt="0">
        <dgm:presLayoutVars>
          <dgm:animLvl val="lvl"/>
          <dgm:resizeHandles val="exact"/>
        </dgm:presLayoutVars>
      </dgm:prSet>
      <dgm:spPr/>
    </dgm:pt>
    <dgm:pt modelId="{638C30D9-F3F3-C34F-B532-D50314F177F3}" type="pres">
      <dgm:prSet presAssocID="{B4A259F4-F78C-CA4B-A2EF-EE08B954B2FC}" presName="parentText" presStyleLbl="node1" presStyleIdx="0" presStyleCnt="5">
        <dgm:presLayoutVars>
          <dgm:chMax val="0"/>
          <dgm:bulletEnabled val="1"/>
        </dgm:presLayoutVars>
      </dgm:prSet>
      <dgm:spPr/>
    </dgm:pt>
    <dgm:pt modelId="{166101DA-7955-1D41-A0DC-E82DFB5C3909}" type="pres">
      <dgm:prSet presAssocID="{349DC3AB-4F58-A541-86AA-59146A84B8B2}" presName="spacer" presStyleCnt="0"/>
      <dgm:spPr/>
    </dgm:pt>
    <dgm:pt modelId="{E3309DB7-8084-7D41-808C-CAB1652FA2A6}" type="pres">
      <dgm:prSet presAssocID="{53B30B00-AC4E-4E8C-AE73-B77C3FB2413B}" presName="parentText" presStyleLbl="node1" presStyleIdx="1" presStyleCnt="5">
        <dgm:presLayoutVars>
          <dgm:chMax val="0"/>
          <dgm:bulletEnabled val="1"/>
        </dgm:presLayoutVars>
      </dgm:prSet>
      <dgm:spPr/>
    </dgm:pt>
    <dgm:pt modelId="{449F738C-A785-7844-87C2-33014DC68F42}" type="pres">
      <dgm:prSet presAssocID="{F443BADC-5571-4F0E-A486-5B97A06ED920}" presName="spacer" presStyleCnt="0"/>
      <dgm:spPr/>
    </dgm:pt>
    <dgm:pt modelId="{51E231BD-B9C6-2B40-8A87-266BAAD8A29C}" type="pres">
      <dgm:prSet presAssocID="{FBED3B3D-C3C3-4161-9F39-F844ADC39F90}" presName="parentText" presStyleLbl="node1" presStyleIdx="2" presStyleCnt="5">
        <dgm:presLayoutVars>
          <dgm:chMax val="0"/>
          <dgm:bulletEnabled val="1"/>
        </dgm:presLayoutVars>
      </dgm:prSet>
      <dgm:spPr/>
    </dgm:pt>
    <dgm:pt modelId="{9C05CC59-49F7-4145-8672-38CBD06B9806}" type="pres">
      <dgm:prSet presAssocID="{8BF57180-2DF1-4A2B-93A9-42C3CD728AC8}" presName="spacer" presStyleCnt="0"/>
      <dgm:spPr/>
    </dgm:pt>
    <dgm:pt modelId="{C426BEDB-3C18-DF41-946A-87E41E27E7C9}" type="pres">
      <dgm:prSet presAssocID="{4D802CF5-91B1-C543-8E45-6A39CEC4E356}" presName="parentText" presStyleLbl="node1" presStyleIdx="3" presStyleCnt="5">
        <dgm:presLayoutVars>
          <dgm:chMax val="0"/>
          <dgm:bulletEnabled val="1"/>
        </dgm:presLayoutVars>
      </dgm:prSet>
      <dgm:spPr/>
    </dgm:pt>
    <dgm:pt modelId="{8CF6A190-B9CC-4045-B1DD-B1BA71ACB934}" type="pres">
      <dgm:prSet presAssocID="{EB809F0B-7194-7045-BA5E-68A4F670D3E7}" presName="spacer" presStyleCnt="0"/>
      <dgm:spPr/>
    </dgm:pt>
    <dgm:pt modelId="{0DD4A382-4FA5-CC4A-AE75-A7A27FEE1C86}" type="pres">
      <dgm:prSet presAssocID="{ED54B11D-00AD-E440-AFC6-80BDEDD09639}" presName="parentText" presStyleLbl="node1" presStyleIdx="4" presStyleCnt="5">
        <dgm:presLayoutVars>
          <dgm:chMax val="0"/>
          <dgm:bulletEnabled val="1"/>
        </dgm:presLayoutVars>
      </dgm:prSet>
      <dgm:spPr/>
    </dgm:pt>
  </dgm:ptLst>
  <dgm:cxnLst>
    <dgm:cxn modelId="{974CC203-D98D-BA4C-9007-1A27595EC503}" type="presOf" srcId="{53B30B00-AC4E-4E8C-AE73-B77C3FB2413B}" destId="{E3309DB7-8084-7D41-808C-CAB1652FA2A6}" srcOrd="0" destOrd="0" presId="urn:microsoft.com/office/officeart/2005/8/layout/vList2"/>
    <dgm:cxn modelId="{1C89F30B-9427-8849-ABDD-0FE039C918B9}" type="presOf" srcId="{B4A259F4-F78C-CA4B-A2EF-EE08B954B2FC}" destId="{638C30D9-F3F3-C34F-B532-D50314F177F3}" srcOrd="0" destOrd="0" presId="urn:microsoft.com/office/officeart/2005/8/layout/vList2"/>
    <dgm:cxn modelId="{E640BD2E-2CB6-554E-B1F6-737489FBD3F9}" type="presOf" srcId="{179A3651-4F1B-4099-967B-7CF27247DE67}" destId="{26B42826-BD0B-514D-8092-9283E4F709B8}" srcOrd="0" destOrd="0" presId="urn:microsoft.com/office/officeart/2005/8/layout/vList2"/>
    <dgm:cxn modelId="{8718643E-E56A-478A-BC96-1A8DE9FF224D}" srcId="{179A3651-4F1B-4099-967B-7CF27247DE67}" destId="{53B30B00-AC4E-4E8C-AE73-B77C3FB2413B}" srcOrd="1" destOrd="0" parTransId="{8387E0B5-4AF5-4BE7-A323-36A7D1428031}" sibTransId="{F443BADC-5571-4F0E-A486-5B97A06ED920}"/>
    <dgm:cxn modelId="{0F5ADB63-3712-BA4F-9F95-EFBCE70AD441}" srcId="{179A3651-4F1B-4099-967B-7CF27247DE67}" destId="{4D802CF5-91B1-C543-8E45-6A39CEC4E356}" srcOrd="3" destOrd="0" parTransId="{10E47EF4-BEF6-A146-9380-7F43FE4D522A}" sibTransId="{EB809F0B-7194-7045-BA5E-68A4F670D3E7}"/>
    <dgm:cxn modelId="{259BE18F-AD7A-C048-80B2-E1F256245966}" srcId="{179A3651-4F1B-4099-967B-7CF27247DE67}" destId="{B4A259F4-F78C-CA4B-A2EF-EE08B954B2FC}" srcOrd="0" destOrd="0" parTransId="{EFCB7624-26E2-6E45-88EC-3313E23BEF85}" sibTransId="{349DC3AB-4F58-A541-86AA-59146A84B8B2}"/>
    <dgm:cxn modelId="{B69865AE-69BF-4C41-B39C-A3503A58FB34}" type="presOf" srcId="{4D802CF5-91B1-C543-8E45-6A39CEC4E356}" destId="{C426BEDB-3C18-DF41-946A-87E41E27E7C9}" srcOrd="0" destOrd="0" presId="urn:microsoft.com/office/officeart/2005/8/layout/vList2"/>
    <dgm:cxn modelId="{D50CDCB1-6699-DB40-8536-C0720D31BDFA}" type="presOf" srcId="{FBED3B3D-C3C3-4161-9F39-F844ADC39F90}" destId="{51E231BD-B9C6-2B40-8A87-266BAAD8A29C}" srcOrd="0" destOrd="0" presId="urn:microsoft.com/office/officeart/2005/8/layout/vList2"/>
    <dgm:cxn modelId="{7FD387D6-A46C-AB42-8A7C-8A165B3D6A67}" srcId="{179A3651-4F1B-4099-967B-7CF27247DE67}" destId="{ED54B11D-00AD-E440-AFC6-80BDEDD09639}" srcOrd="4" destOrd="0" parTransId="{C55AA253-81B4-8C46-B057-B39E84F7E8E9}" sibTransId="{5AFE573F-8757-8F44-A899-BB3556F25610}"/>
    <dgm:cxn modelId="{266283DF-0730-4C72-BCB7-683E5A1AE830}" srcId="{179A3651-4F1B-4099-967B-7CF27247DE67}" destId="{FBED3B3D-C3C3-4161-9F39-F844ADC39F90}" srcOrd="2" destOrd="0" parTransId="{6D9F1B25-1BB9-410B-BF64-F15AA582848A}" sibTransId="{8BF57180-2DF1-4A2B-93A9-42C3CD728AC8}"/>
    <dgm:cxn modelId="{4EA0E8E8-BCD6-3447-B40E-3F365288DD89}" type="presOf" srcId="{ED54B11D-00AD-E440-AFC6-80BDEDD09639}" destId="{0DD4A382-4FA5-CC4A-AE75-A7A27FEE1C86}" srcOrd="0" destOrd="0" presId="urn:microsoft.com/office/officeart/2005/8/layout/vList2"/>
    <dgm:cxn modelId="{591755D9-C74C-434A-AFD0-87FA7173C5A2}" type="presParOf" srcId="{26B42826-BD0B-514D-8092-9283E4F709B8}" destId="{638C30D9-F3F3-C34F-B532-D50314F177F3}" srcOrd="0" destOrd="0" presId="urn:microsoft.com/office/officeart/2005/8/layout/vList2"/>
    <dgm:cxn modelId="{FC9C6378-513B-7C40-9DAD-779F2BA7C958}" type="presParOf" srcId="{26B42826-BD0B-514D-8092-9283E4F709B8}" destId="{166101DA-7955-1D41-A0DC-E82DFB5C3909}" srcOrd="1" destOrd="0" presId="urn:microsoft.com/office/officeart/2005/8/layout/vList2"/>
    <dgm:cxn modelId="{5D498353-FF14-E74D-88BC-EE3B2BCB538E}" type="presParOf" srcId="{26B42826-BD0B-514D-8092-9283E4F709B8}" destId="{E3309DB7-8084-7D41-808C-CAB1652FA2A6}" srcOrd="2" destOrd="0" presId="urn:microsoft.com/office/officeart/2005/8/layout/vList2"/>
    <dgm:cxn modelId="{DDE1EE5A-1597-3A42-9DF9-37561E110E08}" type="presParOf" srcId="{26B42826-BD0B-514D-8092-9283E4F709B8}" destId="{449F738C-A785-7844-87C2-33014DC68F42}" srcOrd="3" destOrd="0" presId="urn:microsoft.com/office/officeart/2005/8/layout/vList2"/>
    <dgm:cxn modelId="{45FC62CC-1FF8-8C4D-B669-B91F3AF3C69F}" type="presParOf" srcId="{26B42826-BD0B-514D-8092-9283E4F709B8}" destId="{51E231BD-B9C6-2B40-8A87-266BAAD8A29C}" srcOrd="4" destOrd="0" presId="urn:microsoft.com/office/officeart/2005/8/layout/vList2"/>
    <dgm:cxn modelId="{D35FBAE8-94BE-0C44-909E-644B889DE1E8}" type="presParOf" srcId="{26B42826-BD0B-514D-8092-9283E4F709B8}" destId="{9C05CC59-49F7-4145-8672-38CBD06B9806}" srcOrd="5" destOrd="0" presId="urn:microsoft.com/office/officeart/2005/8/layout/vList2"/>
    <dgm:cxn modelId="{B47831E6-944F-4D4E-9368-C7C4FDDB9D5A}" type="presParOf" srcId="{26B42826-BD0B-514D-8092-9283E4F709B8}" destId="{C426BEDB-3C18-DF41-946A-87E41E27E7C9}" srcOrd="6" destOrd="0" presId="urn:microsoft.com/office/officeart/2005/8/layout/vList2"/>
    <dgm:cxn modelId="{76F33AC6-A6F8-EF4B-9939-D8E5DDE514C7}" type="presParOf" srcId="{26B42826-BD0B-514D-8092-9283E4F709B8}" destId="{8CF6A190-B9CC-4045-B1DD-B1BA71ACB934}" srcOrd="7" destOrd="0" presId="urn:microsoft.com/office/officeart/2005/8/layout/vList2"/>
    <dgm:cxn modelId="{67F7AC06-F46E-7343-8C78-834D1B59B93D}" type="presParOf" srcId="{26B42826-BD0B-514D-8092-9283E4F709B8}" destId="{0DD4A382-4FA5-CC4A-AE75-A7A27FEE1C8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4CF05-B63E-47E4-9C5B-274CFC687AD1}">
      <dsp:nvSpPr>
        <dsp:cNvPr id="0" name=""/>
        <dsp:cNvSpPr/>
      </dsp:nvSpPr>
      <dsp:spPr>
        <a:xfrm>
          <a:off x="0" y="5308"/>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036F20-3CEA-4030-A0D4-DF022278E14E}">
      <dsp:nvSpPr>
        <dsp:cNvPr id="0" name=""/>
        <dsp:cNvSpPr/>
      </dsp:nvSpPr>
      <dsp:spPr>
        <a:xfrm>
          <a:off x="373711" y="283275"/>
          <a:ext cx="679474" cy="679474"/>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F483D2-0325-492D-8C66-87D0EF2B1916}">
      <dsp:nvSpPr>
        <dsp:cNvPr id="0" name=""/>
        <dsp:cNvSpPr/>
      </dsp:nvSpPr>
      <dsp:spPr>
        <a:xfrm>
          <a:off x="1426897" y="5308"/>
          <a:ext cx="2835720"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US" sz="2200" kern="1200" dirty="0"/>
            <a:t>Status and trends of Scott fish populations</a:t>
          </a:r>
        </a:p>
      </dsp:txBody>
      <dsp:txXfrm>
        <a:off x="1426897" y="5308"/>
        <a:ext cx="2835720" cy="1235409"/>
      </dsp:txXfrm>
    </dsp:sp>
    <dsp:sp modelId="{29FD8B4C-F726-4B9A-B86C-AA0CB39F7CC0}">
      <dsp:nvSpPr>
        <dsp:cNvPr id="0" name=""/>
        <dsp:cNvSpPr/>
      </dsp:nvSpPr>
      <dsp:spPr>
        <a:xfrm>
          <a:off x="4262617" y="5308"/>
          <a:ext cx="203758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488950">
            <a:lnSpc>
              <a:spcPct val="90000"/>
            </a:lnSpc>
            <a:spcBef>
              <a:spcPct val="0"/>
            </a:spcBef>
            <a:spcAft>
              <a:spcPct val="35000"/>
            </a:spcAft>
            <a:buNone/>
          </a:pPr>
          <a:r>
            <a:rPr lang="en-US" sz="1100" kern="1200" dirty="0"/>
            <a:t>Chinook</a:t>
          </a:r>
        </a:p>
        <a:p>
          <a:pPr marL="0" lvl="0" indent="0" algn="l" defTabSz="488950">
            <a:lnSpc>
              <a:spcPct val="90000"/>
            </a:lnSpc>
            <a:spcBef>
              <a:spcPct val="0"/>
            </a:spcBef>
            <a:spcAft>
              <a:spcPct val="35000"/>
            </a:spcAft>
            <a:buNone/>
          </a:pPr>
          <a:r>
            <a:rPr lang="en-US" sz="1100" kern="1200" dirty="0"/>
            <a:t>Coho</a:t>
          </a:r>
        </a:p>
        <a:p>
          <a:pPr marL="0" lvl="0" indent="0" algn="l" defTabSz="488950">
            <a:lnSpc>
              <a:spcPct val="90000"/>
            </a:lnSpc>
            <a:spcBef>
              <a:spcPct val="0"/>
            </a:spcBef>
            <a:spcAft>
              <a:spcPct val="35000"/>
            </a:spcAft>
            <a:buNone/>
          </a:pPr>
          <a:r>
            <a:rPr lang="en-US" sz="1100" kern="1200" dirty="0"/>
            <a:t>(O. Mykiss) no to limited monitoring</a:t>
          </a:r>
        </a:p>
        <a:p>
          <a:pPr marL="0" lvl="0" indent="0" algn="l" defTabSz="488950">
            <a:lnSpc>
              <a:spcPct val="90000"/>
            </a:lnSpc>
            <a:spcBef>
              <a:spcPct val="0"/>
            </a:spcBef>
            <a:spcAft>
              <a:spcPct val="35000"/>
            </a:spcAft>
            <a:buNone/>
          </a:pPr>
          <a:r>
            <a:rPr lang="en-US" sz="1100" kern="1200" dirty="0"/>
            <a:t>(Lamprey) no to limited monitoring</a:t>
          </a:r>
        </a:p>
      </dsp:txBody>
      <dsp:txXfrm>
        <a:off x="4262617" y="5308"/>
        <a:ext cx="2037588" cy="1235409"/>
      </dsp:txXfrm>
    </dsp:sp>
    <dsp:sp modelId="{A1573786-7451-4E20-9159-82FA1DC43109}">
      <dsp:nvSpPr>
        <dsp:cNvPr id="0" name=""/>
        <dsp:cNvSpPr/>
      </dsp:nvSpPr>
      <dsp:spPr>
        <a:xfrm>
          <a:off x="0" y="1549569"/>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3B6347-5B99-49E5-BAEB-E7C344822B6D}">
      <dsp:nvSpPr>
        <dsp:cNvPr id="0" name=""/>
        <dsp:cNvSpPr/>
      </dsp:nvSpPr>
      <dsp:spPr>
        <a:xfrm>
          <a:off x="373711" y="1827536"/>
          <a:ext cx="679474" cy="679474"/>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145CDE-F9CF-4F4A-81ED-93360D80492B}">
      <dsp:nvSpPr>
        <dsp:cNvPr id="0" name=""/>
        <dsp:cNvSpPr/>
      </dsp:nvSpPr>
      <dsp:spPr>
        <a:xfrm>
          <a:off x="1426897" y="1549569"/>
          <a:ext cx="487330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US" sz="2200" kern="1200" dirty="0"/>
            <a:t>How are fish using the habitat</a:t>
          </a:r>
        </a:p>
      </dsp:txBody>
      <dsp:txXfrm>
        <a:off x="1426897" y="1549569"/>
        <a:ext cx="4873308" cy="1235409"/>
      </dsp:txXfrm>
    </dsp:sp>
    <dsp:sp modelId="{ABB17DD9-A687-4488-9989-6C01BFAF52AD}">
      <dsp:nvSpPr>
        <dsp:cNvPr id="0" name=""/>
        <dsp:cNvSpPr/>
      </dsp:nvSpPr>
      <dsp:spPr>
        <a:xfrm>
          <a:off x="0" y="3093830"/>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EC55C5-A1BD-4B29-AD4B-CF19787B70ED}">
      <dsp:nvSpPr>
        <dsp:cNvPr id="0" name=""/>
        <dsp:cNvSpPr/>
      </dsp:nvSpPr>
      <dsp:spPr>
        <a:xfrm>
          <a:off x="373711" y="3371797"/>
          <a:ext cx="679474" cy="679474"/>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678191-5F01-4DCD-A0BF-2A4E6BF45041}">
      <dsp:nvSpPr>
        <dsp:cNvPr id="0" name=""/>
        <dsp:cNvSpPr/>
      </dsp:nvSpPr>
      <dsp:spPr>
        <a:xfrm>
          <a:off x="1426897" y="3093830"/>
          <a:ext cx="487330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US" sz="2200" kern="1200" dirty="0"/>
            <a:t>What habitat restoration actions are effective and what are the limiting factors for fish (specifically coho)</a:t>
          </a:r>
        </a:p>
      </dsp:txBody>
      <dsp:txXfrm>
        <a:off x="1426897" y="3093830"/>
        <a:ext cx="4873308" cy="1235409"/>
      </dsp:txXfrm>
    </dsp:sp>
    <dsp:sp modelId="{44151015-2DF2-4555-88FA-BC6FAC3613D1}">
      <dsp:nvSpPr>
        <dsp:cNvPr id="0" name=""/>
        <dsp:cNvSpPr/>
      </dsp:nvSpPr>
      <dsp:spPr>
        <a:xfrm>
          <a:off x="0" y="4638091"/>
          <a:ext cx="6301601" cy="12354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A9F81-5A73-4419-958F-C87FC3BF5E7D}">
      <dsp:nvSpPr>
        <dsp:cNvPr id="0" name=""/>
        <dsp:cNvSpPr/>
      </dsp:nvSpPr>
      <dsp:spPr>
        <a:xfrm>
          <a:off x="373711" y="4916058"/>
          <a:ext cx="679474" cy="679474"/>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4A965F-9FE0-4E74-890C-00977A474006}">
      <dsp:nvSpPr>
        <dsp:cNvPr id="0" name=""/>
        <dsp:cNvSpPr/>
      </dsp:nvSpPr>
      <dsp:spPr>
        <a:xfrm>
          <a:off x="1426897" y="4638091"/>
          <a:ext cx="4873308" cy="1235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47" tIns="130747" rIns="130747" bIns="130747" numCol="1" spcCol="1270" anchor="ctr" anchorCtr="0">
          <a:noAutofit/>
        </a:bodyPr>
        <a:lstStyle/>
        <a:p>
          <a:pPr marL="0" lvl="0" indent="0" algn="l" defTabSz="977900">
            <a:lnSpc>
              <a:spcPct val="90000"/>
            </a:lnSpc>
            <a:spcBef>
              <a:spcPct val="0"/>
            </a:spcBef>
            <a:spcAft>
              <a:spcPct val="35000"/>
            </a:spcAft>
            <a:buNone/>
          </a:pPr>
          <a:r>
            <a:rPr lang="en-US" sz="2200" kern="1200" dirty="0"/>
            <a:t>What land/water management actions (and where) are necessary to support Scott fish populations.</a:t>
          </a:r>
        </a:p>
      </dsp:txBody>
      <dsp:txXfrm>
        <a:off x="1426897" y="4638091"/>
        <a:ext cx="4873308" cy="1235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19742-3AD5-F541-9DBB-DD469C618CB0}">
      <dsp:nvSpPr>
        <dsp:cNvPr id="0" name=""/>
        <dsp:cNvSpPr/>
      </dsp:nvSpPr>
      <dsp:spPr>
        <a:xfrm>
          <a:off x="866623" y="2606"/>
          <a:ext cx="2175406" cy="130524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Maintaining long period of record of total Scott discharge</a:t>
          </a:r>
        </a:p>
      </dsp:txBody>
      <dsp:txXfrm>
        <a:off x="866623" y="2606"/>
        <a:ext cx="2175406" cy="1305243"/>
      </dsp:txXfrm>
    </dsp:sp>
    <dsp:sp modelId="{E2C190D7-738C-FB47-82F8-1C7CC305D92F}">
      <dsp:nvSpPr>
        <dsp:cNvPr id="0" name=""/>
        <dsp:cNvSpPr/>
      </dsp:nvSpPr>
      <dsp:spPr>
        <a:xfrm>
          <a:off x="3259570" y="2606"/>
          <a:ext cx="2175406" cy="13052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GSP: groundwater and water quality management</a:t>
          </a:r>
        </a:p>
      </dsp:txBody>
      <dsp:txXfrm>
        <a:off x="3259570" y="2606"/>
        <a:ext cx="2175406" cy="1305243"/>
      </dsp:txXfrm>
    </dsp:sp>
    <dsp:sp modelId="{FB385829-2A92-F54F-84EB-1E93802BF6FF}">
      <dsp:nvSpPr>
        <dsp:cNvPr id="0" name=""/>
        <dsp:cNvSpPr/>
      </dsp:nvSpPr>
      <dsp:spPr>
        <a:xfrm>
          <a:off x="866623" y="1525390"/>
          <a:ext cx="2175406" cy="130524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Surface water management</a:t>
          </a:r>
        </a:p>
      </dsp:txBody>
      <dsp:txXfrm>
        <a:off x="866623" y="1525390"/>
        <a:ext cx="2175406" cy="1305243"/>
      </dsp:txXfrm>
    </dsp:sp>
    <dsp:sp modelId="{83B02B97-934F-1147-B801-2E67B7CFE15E}">
      <dsp:nvSpPr>
        <dsp:cNvPr id="0" name=""/>
        <dsp:cNvSpPr/>
      </dsp:nvSpPr>
      <dsp:spPr>
        <a:xfrm>
          <a:off x="3259570" y="1525390"/>
          <a:ext cx="2175406" cy="130524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Project specific effects</a:t>
          </a:r>
        </a:p>
      </dsp:txBody>
      <dsp:txXfrm>
        <a:off x="3259570" y="1525390"/>
        <a:ext cx="2175406" cy="1305243"/>
      </dsp:txXfrm>
    </dsp:sp>
    <dsp:sp modelId="{C33FE24A-FA39-9A4B-AD86-6862F3CFE744}">
      <dsp:nvSpPr>
        <dsp:cNvPr id="0" name=""/>
        <dsp:cNvSpPr/>
      </dsp:nvSpPr>
      <dsp:spPr>
        <a:xfrm>
          <a:off x="866623" y="3048174"/>
          <a:ext cx="2175406" cy="130524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Connectivity and habitat quantity for fish</a:t>
          </a:r>
        </a:p>
      </dsp:txBody>
      <dsp:txXfrm>
        <a:off x="866623" y="3048174"/>
        <a:ext cx="2175406" cy="1305243"/>
      </dsp:txXfrm>
    </dsp:sp>
    <dsp:sp modelId="{6051E11C-56D3-5E49-B482-767E91573D8A}">
      <dsp:nvSpPr>
        <dsp:cNvPr id="0" name=""/>
        <dsp:cNvSpPr/>
      </dsp:nvSpPr>
      <dsp:spPr>
        <a:xfrm>
          <a:off x="3259570" y="3048174"/>
          <a:ext cx="2175406" cy="130524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Climate change trends and water supply</a:t>
          </a:r>
        </a:p>
      </dsp:txBody>
      <dsp:txXfrm>
        <a:off x="3259570" y="3048174"/>
        <a:ext cx="2175406" cy="1305243"/>
      </dsp:txXfrm>
    </dsp:sp>
    <dsp:sp modelId="{01334D25-AB9C-1B47-910E-BB43EDBA3C97}">
      <dsp:nvSpPr>
        <dsp:cNvPr id="0" name=""/>
        <dsp:cNvSpPr/>
      </dsp:nvSpPr>
      <dsp:spPr>
        <a:xfrm>
          <a:off x="866623" y="4570959"/>
          <a:ext cx="2175406" cy="130524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Where are thermal refugia</a:t>
          </a:r>
        </a:p>
      </dsp:txBody>
      <dsp:txXfrm>
        <a:off x="866623" y="4570959"/>
        <a:ext cx="2175406" cy="1305243"/>
      </dsp:txXfrm>
    </dsp:sp>
    <dsp:sp modelId="{B1689707-1507-494C-B6FD-75F7112D3450}">
      <dsp:nvSpPr>
        <dsp:cNvPr id="0" name=""/>
        <dsp:cNvSpPr/>
      </dsp:nvSpPr>
      <dsp:spPr>
        <a:xfrm>
          <a:off x="3259570" y="4570959"/>
          <a:ext cx="2175406" cy="130524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Where do we have water quality impairments</a:t>
          </a:r>
        </a:p>
      </dsp:txBody>
      <dsp:txXfrm>
        <a:off x="3259570" y="4570959"/>
        <a:ext cx="2175406" cy="1305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C30D9-F3F3-C34F-B532-D50314F177F3}">
      <dsp:nvSpPr>
        <dsp:cNvPr id="0" name=""/>
        <dsp:cNvSpPr/>
      </dsp:nvSpPr>
      <dsp:spPr>
        <a:xfrm>
          <a:off x="0" y="32610"/>
          <a:ext cx="6900512" cy="10342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much flow is needed for recovery of fish at different locations for all life stages </a:t>
          </a:r>
          <a:endParaRPr lang="en-US" sz="2600" kern="1200" dirty="0"/>
        </a:p>
      </dsp:txBody>
      <dsp:txXfrm>
        <a:off x="50489" y="83099"/>
        <a:ext cx="6799534" cy="933302"/>
      </dsp:txXfrm>
    </dsp:sp>
    <dsp:sp modelId="{E3309DB7-8084-7D41-808C-CAB1652FA2A6}">
      <dsp:nvSpPr>
        <dsp:cNvPr id="0" name=""/>
        <dsp:cNvSpPr/>
      </dsp:nvSpPr>
      <dsp:spPr>
        <a:xfrm>
          <a:off x="0" y="1141770"/>
          <a:ext cx="6900512" cy="103428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Amount of groundwater extraction (actual not modeled) </a:t>
          </a:r>
        </a:p>
      </dsp:txBody>
      <dsp:txXfrm>
        <a:off x="50489" y="1192259"/>
        <a:ext cx="6799534" cy="933302"/>
      </dsp:txXfrm>
    </dsp:sp>
    <dsp:sp modelId="{51E231BD-B9C6-2B40-8A87-266BAAD8A29C}">
      <dsp:nvSpPr>
        <dsp:cNvPr id="0" name=""/>
        <dsp:cNvSpPr/>
      </dsp:nvSpPr>
      <dsp:spPr>
        <a:xfrm>
          <a:off x="0" y="2250930"/>
          <a:ext cx="6900512" cy="10342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Correlation of USGS flow to tributary connectivity (may be under study)</a:t>
          </a:r>
        </a:p>
      </dsp:txBody>
      <dsp:txXfrm>
        <a:off x="50489" y="2301419"/>
        <a:ext cx="6799534" cy="933302"/>
      </dsp:txXfrm>
    </dsp:sp>
    <dsp:sp modelId="{C426BEDB-3C18-DF41-946A-87E41E27E7C9}">
      <dsp:nvSpPr>
        <dsp:cNvPr id="0" name=""/>
        <dsp:cNvSpPr/>
      </dsp:nvSpPr>
      <dsp:spPr>
        <a:xfrm>
          <a:off x="0" y="3360090"/>
          <a:ext cx="6900512" cy="103428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Permanent real time stations on tribs and in mainstem (may be on the way to being solved)</a:t>
          </a:r>
          <a:endParaRPr lang="en-US" sz="2600" kern="1200" dirty="0"/>
        </a:p>
      </dsp:txBody>
      <dsp:txXfrm>
        <a:off x="50489" y="3410579"/>
        <a:ext cx="6799534" cy="933302"/>
      </dsp:txXfrm>
    </dsp:sp>
    <dsp:sp modelId="{0DD4A382-4FA5-CC4A-AE75-A7A27FEE1C86}">
      <dsp:nvSpPr>
        <dsp:cNvPr id="0" name=""/>
        <dsp:cNvSpPr/>
      </dsp:nvSpPr>
      <dsp:spPr>
        <a:xfrm>
          <a:off x="0" y="4469250"/>
          <a:ext cx="6900512" cy="10342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Mainstem Scott temps, especially pool stratification (assoc. w/ fish use) </a:t>
          </a:r>
        </a:p>
      </dsp:txBody>
      <dsp:txXfrm>
        <a:off x="50489" y="4519739"/>
        <a:ext cx="6799534" cy="9333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0FB8A-E83B-47B1-AEBF-E23831CA1F10}"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0D607-9BA8-426F-B97B-C91D74D9A63C}" type="slidenum">
              <a:rPr lang="en-US" smtClean="0"/>
              <a:t>‹#›</a:t>
            </a:fld>
            <a:endParaRPr lang="en-US"/>
          </a:p>
        </p:txBody>
      </p:sp>
    </p:spTree>
    <p:extLst>
      <p:ext uri="{BB962C8B-B14F-4D97-AF65-F5344CB8AC3E}">
        <p14:creationId xmlns:p14="http://schemas.microsoft.com/office/powerpoint/2010/main" val="1128236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ams.microsoft.com/l/meetup-join/19%3ameeting_ZjMyNzAwY2EtNWE4MC00YzNmLTgyYTgtNTFiNmI1YTdmNWU0%40thread.v2/0?context=%7b%22Tid%22%3a%221c3c2c8b-5254-43af-8bdb-68ba2e8d77c8%22%2c%22Oid%22%3a%22e01ed04c-f784-4cbc-88fe-a7a978a2c162%22%7d"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tel:+12073870436,,843358102" TargetMode="External"/><Relationship Id="rId5" Type="http://schemas.openxmlformats.org/officeDocument/2006/relationships/hyperlink" Target="https://www.microsoft.com/microsoft-teams/join-a-meeting" TargetMode="External"/><Relationship Id="rId4" Type="http://schemas.openxmlformats.org/officeDocument/2006/relationships/hyperlink" Target="https://www.microsoft.com/en-us/microsoft-teams/download-app"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a:p>
            <a:endParaRPr lang="en-US" dirty="0"/>
          </a:p>
          <a:p>
            <a:r>
              <a:rPr lang="en-US" dirty="0"/>
              <a:t>Bogus Creek, CA (Leonard 2025)</a:t>
            </a:r>
          </a:p>
        </p:txBody>
      </p:sp>
      <p:sp>
        <p:nvSpPr>
          <p:cNvPr id="4" name="Slide Number Placeholder 3"/>
          <p:cNvSpPr>
            <a:spLocks noGrp="1"/>
          </p:cNvSpPr>
          <p:nvPr>
            <p:ph type="sldNum" sz="quarter" idx="5"/>
          </p:nvPr>
        </p:nvSpPr>
        <p:spPr/>
        <p:txBody>
          <a:bodyPr/>
          <a:lstStyle/>
          <a:p>
            <a:fld id="{5710D607-9BA8-426F-B97B-C91D74D9A63C}" type="slidenum">
              <a:rPr lang="en-US" smtClean="0"/>
              <a:t>1</a:t>
            </a:fld>
            <a:endParaRPr lang="en-US"/>
          </a:p>
        </p:txBody>
      </p:sp>
    </p:spTree>
    <p:extLst>
      <p:ext uri="{BB962C8B-B14F-4D97-AF65-F5344CB8AC3E}">
        <p14:creationId xmlns:p14="http://schemas.microsoft.com/office/powerpoint/2010/main" val="1890418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p:txBody>
      </p:sp>
      <p:sp>
        <p:nvSpPr>
          <p:cNvPr id="4" name="Slide Number Placeholder 3"/>
          <p:cNvSpPr>
            <a:spLocks noGrp="1"/>
          </p:cNvSpPr>
          <p:nvPr>
            <p:ph type="sldNum" sz="quarter" idx="5"/>
          </p:nvPr>
        </p:nvSpPr>
        <p:spPr/>
        <p:txBody>
          <a:bodyPr/>
          <a:lstStyle/>
          <a:p>
            <a:fld id="{5710D607-9BA8-426F-B97B-C91D74D9A63C}" type="slidenum">
              <a:rPr lang="en-US" smtClean="0"/>
              <a:t>10</a:t>
            </a:fld>
            <a:endParaRPr lang="en-US"/>
          </a:p>
        </p:txBody>
      </p:sp>
    </p:spTree>
    <p:extLst>
      <p:ext uri="{BB962C8B-B14F-4D97-AF65-F5344CB8AC3E}">
        <p14:creationId xmlns:p14="http://schemas.microsoft.com/office/powerpoint/2010/main" val="121951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819F3-ABFC-8B96-34FC-02CE0FED1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5B25B-7243-0140-9D40-17ECC1D3B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5F4CB-1383-8415-D019-DF7D445B03CA}"/>
              </a:ext>
            </a:extLst>
          </p:cNvPr>
          <p:cNvSpPr>
            <a:spLocks noGrp="1"/>
          </p:cNvSpPr>
          <p:nvPr>
            <p:ph type="body" idx="1"/>
          </p:nvPr>
        </p:nvSpPr>
        <p:spPr/>
        <p:txBody>
          <a:bodyPr/>
          <a:lstStyle/>
          <a:p>
            <a:r>
              <a:rPr lang="en-US" dirty="0"/>
              <a:t>MATT</a:t>
            </a:r>
          </a:p>
        </p:txBody>
      </p:sp>
      <p:sp>
        <p:nvSpPr>
          <p:cNvPr id="4" name="Slide Number Placeholder 3">
            <a:extLst>
              <a:ext uri="{FF2B5EF4-FFF2-40B4-BE49-F238E27FC236}">
                <a16:creationId xmlns:a16="http://schemas.microsoft.com/office/drawing/2014/main" id="{93BDC86F-6D04-C985-0E2A-4DE329891E43}"/>
              </a:ext>
            </a:extLst>
          </p:cNvPr>
          <p:cNvSpPr>
            <a:spLocks noGrp="1"/>
          </p:cNvSpPr>
          <p:nvPr>
            <p:ph type="sldNum" sz="quarter" idx="5"/>
          </p:nvPr>
        </p:nvSpPr>
        <p:spPr/>
        <p:txBody>
          <a:bodyPr/>
          <a:lstStyle/>
          <a:p>
            <a:fld id="{5710D607-9BA8-426F-B97B-C91D74D9A63C}" type="slidenum">
              <a:rPr lang="en-US" smtClean="0"/>
              <a:t>11</a:t>
            </a:fld>
            <a:endParaRPr lang="en-US"/>
          </a:p>
        </p:txBody>
      </p:sp>
    </p:spTree>
    <p:extLst>
      <p:ext uri="{BB962C8B-B14F-4D97-AF65-F5344CB8AC3E}">
        <p14:creationId xmlns:p14="http://schemas.microsoft.com/office/powerpoint/2010/main" val="2619306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5710D607-9BA8-426F-B97B-C91D74D9A63C}" type="slidenum">
              <a:rPr lang="en-US" smtClean="0"/>
              <a:t>12</a:t>
            </a:fld>
            <a:endParaRPr lang="en-US"/>
          </a:p>
        </p:txBody>
      </p:sp>
    </p:spTree>
    <p:extLst>
      <p:ext uri="{BB962C8B-B14F-4D97-AF65-F5344CB8AC3E}">
        <p14:creationId xmlns:p14="http://schemas.microsoft.com/office/powerpoint/2010/main" val="89325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5710D607-9BA8-426F-B97B-C91D74D9A63C}" type="slidenum">
              <a:rPr lang="en-US" smtClean="0"/>
              <a:t>13</a:t>
            </a:fld>
            <a:endParaRPr lang="en-US"/>
          </a:p>
        </p:txBody>
      </p:sp>
    </p:spTree>
    <p:extLst>
      <p:ext uri="{BB962C8B-B14F-4D97-AF65-F5344CB8AC3E}">
        <p14:creationId xmlns:p14="http://schemas.microsoft.com/office/powerpoint/2010/main" val="162360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03263"/>
            <a:ext cx="6229350" cy="3505200"/>
          </a:xfrm>
          <a:prstGeom prst="rect">
            <a:avLst/>
          </a:prstGeom>
        </p:spPr>
      </p:sp>
      <p:sp>
        <p:nvSpPr>
          <p:cNvPr id="3" name="Notes Placeholder 2"/>
          <p:cNvSpPr>
            <a:spLocks noGrp="1"/>
          </p:cNvSpPr>
          <p:nvPr>
            <p:ph type="body" idx="1"/>
          </p:nvPr>
        </p:nvSpPr>
        <p:spPr>
          <a:xfrm>
            <a:off x="955491" y="4443105"/>
            <a:ext cx="5255204" cy="4209258"/>
          </a:xfrm>
          <a:prstGeom prst="rect">
            <a:avLst/>
          </a:prstGeom>
        </p:spPr>
        <p:txBody>
          <a:bodyPr/>
          <a:lstStyle/>
          <a:p>
            <a:pPr marL="0" indent="0">
              <a:lnSpc>
                <a:spcPct val="107000"/>
              </a:lnSpc>
              <a:spcBef>
                <a:spcPts val="810"/>
              </a:spcBef>
              <a:spcAft>
                <a:spcPts val="810"/>
              </a:spcAft>
              <a:buFont typeface="Symbol" panose="05050102010706020507" pitchFamily="18" charset="2"/>
              <a:buNone/>
            </a:pPr>
            <a:r>
              <a:rPr lang="en-US" sz="1800" b="1" dirty="0">
                <a:latin typeface="Arial" panose="020B0604020202020204" pitchFamily="34" charset="0"/>
                <a:ea typeface="Calibri" panose="020F0502020204030204" pitchFamily="34" charset="0"/>
                <a:cs typeface="Times New Roman" panose="02020603050405020304" pitchFamily="18" charset="0"/>
              </a:rPr>
              <a:t>MATT</a:t>
            </a: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Central question… {</a:t>
            </a:r>
            <a:r>
              <a:rPr lang="en-US" sz="1800" b="1" dirty="0">
                <a:highlight>
                  <a:srgbClr val="FFFF00"/>
                </a:highlight>
                <a:latin typeface="Arial" panose="020B0604020202020204" pitchFamily="34" charset="0"/>
                <a:ea typeface="Calibri" panose="020F0502020204030204" pitchFamily="34" charset="0"/>
                <a:cs typeface="Times New Roman" panose="02020603050405020304" pitchFamily="18" charset="0"/>
              </a:rPr>
              <a:t>read</a:t>
            </a:r>
            <a:r>
              <a:rPr lang="en-US" sz="1800" b="1"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Earlier phases of IFRMP development worked to assemble and review conceptual models to reflect the best available information regarding fluvial geomorphic, habitat and biological processes and linkages throughout the Klamath Basin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The IFRMP is the only plan that provides a CONSISTENT framework from which to prioritize, sequence and choose restoration projects and monitor results at the </a:t>
            </a:r>
            <a:r>
              <a:rPr lang="en-US" sz="1800" b="1" u="sng" dirty="0">
                <a:latin typeface="Arial" panose="020B0604020202020204" pitchFamily="34" charset="0"/>
                <a:ea typeface="Calibri" panose="020F0502020204030204" pitchFamily="34" charset="0"/>
                <a:cs typeface="Times New Roman" panose="02020603050405020304" pitchFamily="18" charset="0"/>
              </a:rPr>
              <a:t>basin wide scale</a:t>
            </a:r>
            <a:r>
              <a:rPr lang="en-US" sz="1800" b="1"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The framework emphasizes finding restoration projects that are likely to provide the broadest multi-species benefits not just benefits for individual target species.</a:t>
            </a:r>
          </a:p>
          <a:p>
            <a:pPr marL="347358" indent="-347358" defTabSz="926287">
              <a:lnSpc>
                <a:spcPct val="107000"/>
              </a:lnSpc>
              <a:spcBef>
                <a:spcPts val="810"/>
              </a:spcBef>
              <a:spcAft>
                <a:spcPts val="810"/>
              </a:spcAft>
              <a:buFont typeface="Symbol" panose="05050102010706020507" pitchFamily="18" charset="2"/>
              <a:buChar char=""/>
              <a:defRPr/>
            </a:pPr>
            <a:r>
              <a:rPr lang="en-US" sz="1800" b="1" dirty="0">
                <a:latin typeface="Arial" panose="020B0604020202020204" pitchFamily="34" charset="0"/>
                <a:ea typeface="Calibri" panose="020F0502020204030204" pitchFamily="34" charset="0"/>
                <a:cs typeface="Times New Roman" panose="02020603050405020304" pitchFamily="18" charset="0"/>
              </a:rPr>
              <a:t>Priorities at any given time are also always going to be a snapshot in time. So the framework and tools developed need to be readily updateable through time.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7358" indent="-347358">
              <a:lnSpc>
                <a:spcPct val="107000"/>
              </a:lnSpc>
              <a:spcBef>
                <a:spcPts val="810"/>
              </a:spcBef>
              <a:spcAft>
                <a:spcPts val="81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26287">
              <a:defRPr/>
            </a:pPr>
            <a:endParaRPr lang="en-CA" sz="1800" dirty="0">
              <a:solidFill>
                <a:srgbClr val="484848"/>
              </a:solidFill>
              <a:latin typeface="Arial" panose="020B0604020202020204" pitchFamily="34" charset="0"/>
              <a:ea typeface="Times New Roman" panose="02020603050405020304" pitchFamily="18" charset="0"/>
            </a:endParaRPr>
          </a:p>
          <a:p>
            <a:pPr defTabSz="926287">
              <a:defRPr/>
            </a:pPr>
            <a:r>
              <a:rPr lang="en-CA" sz="1800" dirty="0">
                <a:solidFill>
                  <a:srgbClr val="484848"/>
                </a:solidFill>
                <a:latin typeface="Arial" panose="020B0604020202020204" pitchFamily="34" charset="0"/>
                <a:ea typeface="Times New Roman" panose="02020603050405020304" pitchFamily="18" charset="0"/>
              </a:rPr>
              <a:t>These key stressors have significantly impaired underlying watershed functional processes, eroded water quality, and contributed to dramatic declines in the populations of many native fishes (Figure 1‑2), including spring- and fall-run Chinook Salmon (</a:t>
            </a:r>
            <a:r>
              <a:rPr lang="en-CA" sz="1800" i="1" dirty="0">
                <a:solidFill>
                  <a:srgbClr val="484848"/>
                </a:solidFill>
                <a:latin typeface="Arial" panose="020B0604020202020204" pitchFamily="34" charset="0"/>
                <a:ea typeface="Times New Roman" panose="02020603050405020304" pitchFamily="18" charset="0"/>
              </a:rPr>
              <a:t>Oncorhynchus tshawytscha</a:t>
            </a:r>
            <a:r>
              <a:rPr lang="en-CA" sz="1800" dirty="0">
                <a:solidFill>
                  <a:srgbClr val="484848"/>
                </a:solidFill>
                <a:latin typeface="Arial" panose="020B0604020202020204" pitchFamily="34" charset="0"/>
                <a:ea typeface="Times New Roman" panose="02020603050405020304" pitchFamily="18" charset="0"/>
              </a:rPr>
              <a:t>), Coho Salmon (</a:t>
            </a:r>
            <a:r>
              <a:rPr lang="en-CA" sz="1800" i="1" dirty="0">
                <a:solidFill>
                  <a:srgbClr val="484848"/>
                </a:solidFill>
                <a:latin typeface="Arial" panose="020B0604020202020204" pitchFamily="34" charset="0"/>
                <a:ea typeface="Times New Roman" panose="02020603050405020304" pitchFamily="18" charset="0"/>
              </a:rPr>
              <a:t>O. kisutch</a:t>
            </a:r>
            <a:r>
              <a:rPr lang="en-CA" sz="1800" dirty="0">
                <a:solidFill>
                  <a:srgbClr val="484848"/>
                </a:solidFill>
                <a:latin typeface="Arial" panose="020B0604020202020204" pitchFamily="34" charset="0"/>
                <a:ea typeface="Times New Roman" panose="02020603050405020304" pitchFamily="18" charset="0"/>
              </a:rPr>
              <a:t>), and steelhead trout (</a:t>
            </a:r>
            <a:r>
              <a:rPr lang="en-CA" sz="1800" i="1" dirty="0">
                <a:solidFill>
                  <a:srgbClr val="484848"/>
                </a:solidFill>
                <a:latin typeface="Arial" panose="020B0604020202020204" pitchFamily="34" charset="0"/>
                <a:ea typeface="Times New Roman" panose="02020603050405020304" pitchFamily="18" charset="0"/>
              </a:rPr>
              <a:t>O. mykiss</a:t>
            </a:r>
            <a:r>
              <a:rPr lang="en-CA" sz="1800" dirty="0">
                <a:solidFill>
                  <a:srgbClr val="484848"/>
                </a:solidFill>
                <a:latin typeface="Arial" panose="020B0604020202020204" pitchFamily="34" charset="0"/>
                <a:ea typeface="Times New Roman" panose="02020603050405020304" pitchFamily="18" charset="0"/>
              </a:rPr>
              <a:t>), as well Pacific Lamprey (</a:t>
            </a:r>
            <a:r>
              <a:rPr lang="en-CA" sz="1800" i="1" dirty="0" err="1">
                <a:solidFill>
                  <a:srgbClr val="484848"/>
                </a:solidFill>
                <a:latin typeface="Arial" panose="020B0604020202020204" pitchFamily="34" charset="0"/>
                <a:ea typeface="Times New Roman" panose="02020603050405020304" pitchFamily="18" charset="0"/>
              </a:rPr>
              <a:t>Entosphenus</a:t>
            </a:r>
            <a:r>
              <a:rPr lang="en-CA" sz="1800" i="1" dirty="0">
                <a:solidFill>
                  <a:srgbClr val="484848"/>
                </a:solidFill>
                <a:latin typeface="Arial" panose="020B0604020202020204" pitchFamily="34" charset="0"/>
                <a:ea typeface="Times New Roman" panose="02020603050405020304" pitchFamily="18" charset="0"/>
              </a:rPr>
              <a:t> tridentata</a:t>
            </a:r>
            <a:r>
              <a:rPr lang="en-CA" sz="1800" dirty="0">
                <a:solidFill>
                  <a:srgbClr val="484848"/>
                </a:solidFill>
                <a:latin typeface="Arial" panose="020B0604020202020204" pitchFamily="34" charset="0"/>
                <a:ea typeface="Times New Roman" panose="02020603050405020304" pitchFamily="18" charset="0"/>
              </a:rPr>
              <a:t>), eulachon (</a:t>
            </a:r>
            <a:r>
              <a:rPr lang="en-CA" sz="1800" i="1" dirty="0" err="1">
                <a:solidFill>
                  <a:srgbClr val="484848"/>
                </a:solidFill>
                <a:latin typeface="Arial" panose="020B0604020202020204" pitchFamily="34" charset="0"/>
                <a:ea typeface="Times New Roman" panose="02020603050405020304" pitchFamily="18" charset="0"/>
              </a:rPr>
              <a:t>Thaleicthys</a:t>
            </a:r>
            <a:r>
              <a:rPr lang="en-CA" sz="1800" i="1" dirty="0">
                <a:solidFill>
                  <a:srgbClr val="484848"/>
                </a:solidFill>
                <a:latin typeface="Arial" panose="020B0604020202020204" pitchFamily="34" charset="0"/>
                <a:ea typeface="Times New Roman" panose="02020603050405020304" pitchFamily="18" charset="0"/>
              </a:rPr>
              <a:t> </a:t>
            </a:r>
            <a:r>
              <a:rPr lang="en-CA" sz="1800" i="1" dirty="0" err="1">
                <a:solidFill>
                  <a:srgbClr val="484848"/>
                </a:solidFill>
                <a:latin typeface="Arial" panose="020B0604020202020204" pitchFamily="34" charset="0"/>
                <a:ea typeface="Times New Roman" panose="02020603050405020304" pitchFamily="18" charset="0"/>
              </a:rPr>
              <a:t>pacificus</a:t>
            </a:r>
            <a:r>
              <a:rPr lang="en-CA" sz="1800" dirty="0">
                <a:solidFill>
                  <a:srgbClr val="484848"/>
                </a:solidFill>
                <a:latin typeface="Arial" panose="020B0604020202020204" pitchFamily="34" charset="0"/>
                <a:ea typeface="Times New Roman" panose="02020603050405020304" pitchFamily="18" charset="0"/>
              </a:rPr>
              <a:t>), Green Sturgeon (</a:t>
            </a:r>
            <a:r>
              <a:rPr lang="en-CA" sz="1800" i="1" dirty="0">
                <a:solidFill>
                  <a:srgbClr val="484848"/>
                </a:solidFill>
                <a:latin typeface="Arial" panose="020B0604020202020204" pitchFamily="34" charset="0"/>
                <a:ea typeface="Times New Roman" panose="02020603050405020304" pitchFamily="18" charset="0"/>
              </a:rPr>
              <a:t>Acipenser </a:t>
            </a:r>
            <a:r>
              <a:rPr lang="en-CA" sz="1800" i="1" dirty="0" err="1">
                <a:solidFill>
                  <a:srgbClr val="484848"/>
                </a:solidFill>
                <a:latin typeface="Arial" panose="020B0604020202020204" pitchFamily="34" charset="0"/>
                <a:ea typeface="Times New Roman" panose="02020603050405020304" pitchFamily="18" charset="0"/>
              </a:rPr>
              <a:t>medir</a:t>
            </a:r>
            <a:r>
              <a:rPr lang="en-CA" sz="1800" dirty="0" err="1">
                <a:solidFill>
                  <a:srgbClr val="484848"/>
                </a:solidFill>
                <a:latin typeface="Arial" panose="020B0604020202020204" pitchFamily="34" charset="0"/>
                <a:ea typeface="Times New Roman" panose="02020603050405020304" pitchFamily="18" charset="0"/>
              </a:rPr>
              <a:t>ostris</a:t>
            </a:r>
            <a:r>
              <a:rPr lang="en-CA" sz="1800" dirty="0">
                <a:solidFill>
                  <a:srgbClr val="484848"/>
                </a:solidFill>
                <a:latin typeface="Arial" panose="020B0604020202020204" pitchFamily="34" charset="0"/>
                <a:ea typeface="Times New Roman" panose="02020603050405020304" pitchFamily="18" charset="0"/>
              </a:rPr>
              <a:t>), Bull Trout (</a:t>
            </a:r>
            <a:r>
              <a:rPr lang="en-CA" sz="1800" i="1" dirty="0">
                <a:solidFill>
                  <a:srgbClr val="484848"/>
                </a:solidFill>
                <a:latin typeface="Arial" panose="020B0604020202020204" pitchFamily="34" charset="0"/>
                <a:ea typeface="Times New Roman" panose="02020603050405020304" pitchFamily="18" charset="0"/>
              </a:rPr>
              <a:t>Salvelinus </a:t>
            </a:r>
            <a:r>
              <a:rPr lang="en-CA" sz="1800" i="1" dirty="0" err="1">
                <a:solidFill>
                  <a:srgbClr val="484848"/>
                </a:solidFill>
                <a:latin typeface="Arial" panose="020B0604020202020204" pitchFamily="34" charset="0"/>
                <a:ea typeface="Times New Roman" panose="02020603050405020304" pitchFamily="18" charset="0"/>
              </a:rPr>
              <a:t>confluentus</a:t>
            </a:r>
            <a:r>
              <a:rPr lang="en-CA" sz="1800" dirty="0">
                <a:solidFill>
                  <a:srgbClr val="484848"/>
                </a:solidFill>
                <a:latin typeface="Arial" panose="020B0604020202020204" pitchFamily="34" charset="0"/>
                <a:ea typeface="Times New Roman" panose="02020603050405020304" pitchFamily="18" charset="0"/>
              </a:rPr>
              <a:t>), </a:t>
            </a:r>
            <a:r>
              <a:rPr lang="en-CA" sz="1800" dirty="0" err="1">
                <a:solidFill>
                  <a:srgbClr val="484848"/>
                </a:solidFill>
                <a:latin typeface="Arial" panose="020B0604020202020204" pitchFamily="34" charset="0"/>
                <a:ea typeface="Times New Roman" panose="02020603050405020304" pitchFamily="18" charset="0"/>
              </a:rPr>
              <a:t>Redband</a:t>
            </a:r>
            <a:r>
              <a:rPr lang="en-CA" sz="1800" dirty="0">
                <a:solidFill>
                  <a:srgbClr val="484848"/>
                </a:solidFill>
                <a:latin typeface="Arial" panose="020B0604020202020204" pitchFamily="34" charset="0"/>
                <a:ea typeface="Times New Roman" panose="02020603050405020304" pitchFamily="18" charset="0"/>
              </a:rPr>
              <a:t> Trout (</a:t>
            </a:r>
            <a:r>
              <a:rPr lang="en-CA" sz="1800" i="1" dirty="0">
                <a:solidFill>
                  <a:srgbClr val="484848"/>
                </a:solidFill>
                <a:latin typeface="Arial" panose="020B0604020202020204" pitchFamily="34" charset="0"/>
                <a:ea typeface="Times New Roman" panose="02020603050405020304" pitchFamily="18" charset="0"/>
              </a:rPr>
              <a:t>O. mykiss </a:t>
            </a:r>
            <a:r>
              <a:rPr lang="en-CA" sz="1800" i="1" dirty="0" err="1">
                <a:solidFill>
                  <a:srgbClr val="484848"/>
                </a:solidFill>
                <a:latin typeface="Arial" panose="020B0604020202020204" pitchFamily="34" charset="0"/>
                <a:ea typeface="Times New Roman" panose="02020603050405020304" pitchFamily="18" charset="0"/>
              </a:rPr>
              <a:t>newberrii</a:t>
            </a:r>
            <a:r>
              <a:rPr lang="en-CA" sz="1800" dirty="0">
                <a:solidFill>
                  <a:srgbClr val="484848"/>
                </a:solidFill>
                <a:latin typeface="Arial" panose="020B0604020202020204" pitchFamily="34" charset="0"/>
                <a:ea typeface="Times New Roman" panose="02020603050405020304" pitchFamily="18" charset="0"/>
              </a:rPr>
              <a:t>), and the endangered </a:t>
            </a:r>
            <a:r>
              <a:rPr lang="en-CA" sz="1800" dirty="0" err="1">
                <a:solidFill>
                  <a:srgbClr val="484848"/>
                </a:solidFill>
                <a:latin typeface="Arial" panose="020B0604020202020204" pitchFamily="34" charset="0"/>
                <a:ea typeface="Times New Roman" panose="02020603050405020304" pitchFamily="18" charset="0"/>
              </a:rPr>
              <a:t>shortnose</a:t>
            </a:r>
            <a:r>
              <a:rPr lang="en-CA" sz="1800" dirty="0">
                <a:solidFill>
                  <a:srgbClr val="484848"/>
                </a:solidFill>
                <a:latin typeface="Arial" panose="020B0604020202020204" pitchFamily="34" charset="0"/>
                <a:ea typeface="Times New Roman" panose="02020603050405020304" pitchFamily="18" charset="0"/>
              </a:rPr>
              <a:t> sucker (</a:t>
            </a:r>
            <a:r>
              <a:rPr lang="en-CA" sz="1800" i="1" dirty="0" err="1">
                <a:solidFill>
                  <a:srgbClr val="484848"/>
                </a:solidFill>
                <a:latin typeface="Arial" panose="020B0604020202020204" pitchFamily="34" charset="0"/>
                <a:ea typeface="Times New Roman" panose="02020603050405020304" pitchFamily="18" charset="0"/>
              </a:rPr>
              <a:t>Deltistes</a:t>
            </a:r>
            <a:r>
              <a:rPr lang="en-CA" sz="1800" i="1" dirty="0">
                <a:solidFill>
                  <a:srgbClr val="484848"/>
                </a:solidFill>
                <a:latin typeface="Arial" panose="020B0604020202020204" pitchFamily="34" charset="0"/>
                <a:ea typeface="Times New Roman" panose="02020603050405020304" pitchFamily="18" charset="0"/>
              </a:rPr>
              <a:t> </a:t>
            </a:r>
            <a:r>
              <a:rPr lang="en-CA" sz="1800" i="1" dirty="0" err="1">
                <a:solidFill>
                  <a:srgbClr val="484848"/>
                </a:solidFill>
                <a:latin typeface="Arial" panose="020B0604020202020204" pitchFamily="34" charset="0"/>
                <a:ea typeface="Times New Roman" panose="02020603050405020304" pitchFamily="18" charset="0"/>
              </a:rPr>
              <a:t>luxatus</a:t>
            </a:r>
            <a:r>
              <a:rPr lang="en-CA" sz="1800" dirty="0">
                <a:solidFill>
                  <a:srgbClr val="484848"/>
                </a:solidFill>
                <a:latin typeface="Arial" panose="020B0604020202020204" pitchFamily="34" charset="0"/>
                <a:ea typeface="Times New Roman" panose="02020603050405020304" pitchFamily="18" charset="0"/>
              </a:rPr>
              <a:t>) and Lost River sucker (</a:t>
            </a:r>
            <a:r>
              <a:rPr lang="en-CA" sz="1800" i="1" dirty="0" err="1">
                <a:solidFill>
                  <a:srgbClr val="484848"/>
                </a:solidFill>
                <a:latin typeface="Arial" panose="020B0604020202020204" pitchFamily="34" charset="0"/>
                <a:ea typeface="Times New Roman" panose="02020603050405020304" pitchFamily="18" charset="0"/>
              </a:rPr>
              <a:t>Chasmistes</a:t>
            </a:r>
            <a:r>
              <a:rPr lang="en-CA" sz="1800" i="1" dirty="0">
                <a:solidFill>
                  <a:srgbClr val="484848"/>
                </a:solidFill>
                <a:latin typeface="Arial" panose="020B0604020202020204" pitchFamily="34" charset="0"/>
                <a:ea typeface="Times New Roman" panose="02020603050405020304" pitchFamily="18" charset="0"/>
              </a:rPr>
              <a:t> </a:t>
            </a:r>
            <a:r>
              <a:rPr lang="en-CA" sz="1800" i="1" dirty="0" err="1">
                <a:solidFill>
                  <a:srgbClr val="484848"/>
                </a:solidFill>
                <a:latin typeface="Arial" panose="020B0604020202020204" pitchFamily="34" charset="0"/>
                <a:ea typeface="Times New Roman" panose="02020603050405020304" pitchFamily="18" charset="0"/>
              </a:rPr>
              <a:t>brevirostris</a:t>
            </a:r>
            <a:r>
              <a:rPr lang="en-CA" sz="1800" dirty="0">
                <a:solidFill>
                  <a:srgbClr val="484848"/>
                </a:solidFill>
                <a:latin typeface="Arial" panose="020B0604020202020204" pitchFamily="34" charset="0"/>
                <a:ea typeface="Times New Roman" panose="02020603050405020304" pitchFamily="18" charset="0"/>
              </a:rPr>
              <a:t>) (Hamilton et al. 2005; NRC 2008;</a:t>
            </a:r>
            <a:r>
              <a:rPr lang="en-US" sz="1800" dirty="0">
                <a:solidFill>
                  <a:srgbClr val="484848"/>
                </a:solidFill>
                <a:latin typeface="Arial" panose="020B0604020202020204" pitchFamily="34" charset="0"/>
                <a:ea typeface="Times New Roman" panose="02020603050405020304" pitchFamily="18" charset="0"/>
              </a:rPr>
              <a:t> Stanford et al. 2011; USDI et al. 2012; USDI, USDC, NMFS 2013; ESSA 2017). </a:t>
            </a:r>
          </a:p>
          <a:p>
            <a:pPr>
              <a:defRPr/>
            </a:pPr>
            <a:endParaRPr lang="en-US" dirty="0">
              <a:ea typeface="ＭＳ Ｐゴシック" charset="0"/>
            </a:endParaRPr>
          </a:p>
        </p:txBody>
      </p:sp>
    </p:spTree>
    <p:extLst>
      <p:ext uri="{BB962C8B-B14F-4D97-AF65-F5344CB8AC3E}">
        <p14:creationId xmlns:p14="http://schemas.microsoft.com/office/powerpoint/2010/main" val="604011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03263"/>
            <a:ext cx="6229350" cy="3505200"/>
          </a:xfrm>
          <a:prstGeom prst="rect">
            <a:avLst/>
          </a:prstGeom>
        </p:spPr>
      </p:sp>
      <p:sp>
        <p:nvSpPr>
          <p:cNvPr id="3" name="Notes Placeholder 2"/>
          <p:cNvSpPr>
            <a:spLocks noGrp="1"/>
          </p:cNvSpPr>
          <p:nvPr>
            <p:ph type="body" idx="1"/>
          </p:nvPr>
        </p:nvSpPr>
        <p:spPr>
          <a:xfrm>
            <a:off x="955491" y="4443105"/>
            <a:ext cx="5255204" cy="4209258"/>
          </a:xfrm>
          <a:prstGeom prst="rect">
            <a:avLst/>
          </a:prstGeom>
        </p:spPr>
        <p:txBody>
          <a:bodyPr/>
          <a:lstStyle/>
          <a:p>
            <a:pPr marL="0" indent="0">
              <a:lnSpc>
                <a:spcPct val="107000"/>
              </a:lnSpc>
              <a:spcBef>
                <a:spcPts val="810"/>
              </a:spcBef>
              <a:spcAft>
                <a:spcPts val="810"/>
              </a:spcAft>
              <a:buFont typeface="Symbol" panose="05050102010706020507" pitchFamily="18" charset="2"/>
              <a:buNone/>
            </a:pPr>
            <a:r>
              <a:rPr lang="en-US" sz="1800" dirty="0"/>
              <a:t>MATT</a:t>
            </a:r>
          </a:p>
          <a:p>
            <a:pPr marL="0" indent="0">
              <a:lnSpc>
                <a:spcPct val="107000"/>
              </a:lnSpc>
              <a:spcBef>
                <a:spcPts val="810"/>
              </a:spcBef>
              <a:spcAft>
                <a:spcPts val="810"/>
              </a:spcAft>
              <a:buFont typeface="Symbol" panose="05050102010706020507" pitchFamily="18" charset="2"/>
              <a:buNone/>
            </a:pPr>
            <a:endParaRPr lang="en-US" sz="1800" b="1" dirty="0">
              <a:latin typeface="Arial" panose="020B0604020202020204" pitchFamily="34" charset="0"/>
              <a:ea typeface="Calibri" panose="020F0502020204030204" pitchFamily="34" charset="0"/>
              <a:cs typeface="Times New Roman" panose="02020603050405020304" pitchFamily="18" charset="0"/>
            </a:endParaRP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Objectives for each major biophysical tier are linked to Core Performance Indicators that will subsequently be monitored to track and communicate progress on achieving these objectives and their overarching goals.</a:t>
            </a: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CPIs can be thought of as the ‘vital signs’ of a watershed, those fundamental measures that can provide an overall snapshot of river basin health in the same way that heart rate, blood pressure, and body temperature provide an overall snapshot of human health. </a:t>
            </a:r>
          </a:p>
          <a:p>
            <a:pPr marL="347358" indent="-347358">
              <a:lnSpc>
                <a:spcPct val="107000"/>
              </a:lnSpc>
              <a:spcBef>
                <a:spcPts val="810"/>
              </a:spcBef>
              <a:spcAft>
                <a:spcPts val="810"/>
              </a:spcAft>
              <a:buFont typeface="Symbol" panose="05050102010706020507" pitchFamily="18" charset="2"/>
              <a:buChar char=""/>
            </a:pPr>
            <a:r>
              <a:rPr lang="en-US" sz="1800" b="1" dirty="0">
                <a:latin typeface="Arial" panose="020B0604020202020204" pitchFamily="34" charset="0"/>
                <a:ea typeface="Calibri" panose="020F0502020204030204" pitchFamily="34" charset="0"/>
                <a:cs typeface="Times New Roman" panose="02020603050405020304" pitchFamily="18" charset="0"/>
              </a:rPr>
              <a:t>Because data is not currently available for all of these CPIs across the Klamath Basin, we worked with Sub-basin Working Group members to select from among a candidate set of currently available basin-wide proxy data sets for use as CPI proxies in Phase 3 for purposes of informing one of our prioritization scoring criteria.</a:t>
            </a:r>
          </a:p>
        </p:txBody>
      </p:sp>
    </p:spTree>
    <p:extLst>
      <p:ext uri="{BB962C8B-B14F-4D97-AF65-F5344CB8AC3E}">
        <p14:creationId xmlns:p14="http://schemas.microsoft.com/office/powerpoint/2010/main" val="2607615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5710D607-9BA8-426F-B97B-C91D74D9A63C}" type="slidenum">
              <a:rPr lang="en-US" smtClean="0"/>
              <a:t>16</a:t>
            </a:fld>
            <a:endParaRPr lang="en-US"/>
          </a:p>
        </p:txBody>
      </p:sp>
    </p:spTree>
    <p:extLst>
      <p:ext uri="{BB962C8B-B14F-4D97-AF65-F5344CB8AC3E}">
        <p14:creationId xmlns:p14="http://schemas.microsoft.com/office/powerpoint/2010/main" val="322150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a:t>
            </a:r>
          </a:p>
        </p:txBody>
      </p:sp>
      <p:sp>
        <p:nvSpPr>
          <p:cNvPr id="4" name="Slide Number Placeholder 3"/>
          <p:cNvSpPr>
            <a:spLocks noGrp="1"/>
          </p:cNvSpPr>
          <p:nvPr>
            <p:ph type="sldNum" sz="quarter" idx="5"/>
          </p:nvPr>
        </p:nvSpPr>
        <p:spPr/>
        <p:txBody>
          <a:bodyPr/>
          <a:lstStyle/>
          <a:p>
            <a:fld id="{5710D607-9BA8-426F-B97B-C91D74D9A63C}" type="slidenum">
              <a:rPr lang="en-US" smtClean="0"/>
              <a:t>17</a:t>
            </a:fld>
            <a:endParaRPr lang="en-US"/>
          </a:p>
        </p:txBody>
      </p:sp>
    </p:spTree>
    <p:extLst>
      <p:ext uri="{BB962C8B-B14F-4D97-AF65-F5344CB8AC3E}">
        <p14:creationId xmlns:p14="http://schemas.microsoft.com/office/powerpoint/2010/main" val="1132965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703263"/>
            <a:ext cx="6229350" cy="3505200"/>
          </a:xfrm>
          <a:prstGeom prst="rect">
            <a:avLst/>
          </a:prstGeom>
        </p:spPr>
      </p:sp>
      <p:sp>
        <p:nvSpPr>
          <p:cNvPr id="3" name="Notes Placeholder 2"/>
          <p:cNvSpPr>
            <a:spLocks noGrp="1"/>
          </p:cNvSpPr>
          <p:nvPr>
            <p:ph type="body" idx="1"/>
          </p:nvPr>
        </p:nvSpPr>
        <p:spPr>
          <a:xfrm>
            <a:off x="955491" y="4443105"/>
            <a:ext cx="5255204" cy="4209258"/>
          </a:xfrm>
          <a:prstGeom prst="rect">
            <a:avLst/>
          </a:prstGeom>
        </p:spPr>
        <p:txBody>
          <a:bodyPr/>
          <a:lstStyle/>
          <a:p>
            <a:pPr algn="l"/>
            <a:r>
              <a:rPr lang="en-US" dirty="0"/>
              <a:t>MATT</a:t>
            </a:r>
            <a:endParaRPr lang="en-US"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246182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 introduce JIMMY</a:t>
            </a:r>
          </a:p>
        </p:txBody>
      </p:sp>
      <p:sp>
        <p:nvSpPr>
          <p:cNvPr id="4" name="Slide Number Placeholder 3"/>
          <p:cNvSpPr>
            <a:spLocks noGrp="1"/>
          </p:cNvSpPr>
          <p:nvPr>
            <p:ph type="sldNum" sz="quarter" idx="5"/>
          </p:nvPr>
        </p:nvSpPr>
        <p:spPr/>
        <p:txBody>
          <a:bodyPr/>
          <a:lstStyle/>
          <a:p>
            <a:fld id="{5710D607-9BA8-426F-B97B-C91D74D9A63C}" type="slidenum">
              <a:rPr lang="en-US" smtClean="0"/>
              <a:t>19</a:t>
            </a:fld>
            <a:endParaRPr lang="en-US"/>
          </a:p>
        </p:txBody>
      </p:sp>
    </p:spTree>
    <p:extLst>
      <p:ext uri="{BB962C8B-B14F-4D97-AF65-F5344CB8AC3E}">
        <p14:creationId xmlns:p14="http://schemas.microsoft.com/office/powerpoint/2010/main" val="218863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4" name="Google Shape;10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dirty="0"/>
              <a:t>BRUCE</a:t>
            </a:r>
          </a:p>
          <a:p>
            <a:pPr marL="457200" lvl="0" indent="-228600" algn="l" rtl="0">
              <a:lnSpc>
                <a:spcPct val="100000"/>
              </a:lnSpc>
              <a:spcBef>
                <a:spcPts val="0"/>
              </a:spcBef>
              <a:spcAft>
                <a:spcPts val="0"/>
              </a:spcAft>
              <a:buClr>
                <a:schemeClr val="dk1"/>
              </a:buClr>
              <a:buSzPts val="1100"/>
              <a:buFont typeface="Calibri"/>
              <a:buNone/>
            </a:pPr>
            <a:endParaRPr lang="en-US" sz="1200"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Betsy :</a:t>
            </a:r>
            <a:endParaRPr dirty="0"/>
          </a:p>
          <a:p>
            <a:pPr marL="457200" lvl="0" indent="-228600" algn="l" rtl="0">
              <a:lnSpc>
                <a:spcPct val="100000"/>
              </a:lnSpc>
              <a:spcBef>
                <a:spcPts val="0"/>
              </a:spcBef>
              <a:spcAft>
                <a:spcPts val="0"/>
              </a:spcAft>
              <a:buClr>
                <a:schemeClr val="dk1"/>
              </a:buClr>
              <a:buSzPts val="1100"/>
              <a:buFont typeface="Calibri"/>
              <a:buNone/>
            </a:pPr>
            <a:r>
              <a:rPr lang="en-US" sz="1200" dirty="0">
                <a:solidFill>
                  <a:schemeClr val="dk1"/>
                </a:solidFill>
                <a:latin typeface="Calibri"/>
                <a:ea typeface="Calibri"/>
                <a:cs typeface="Calibri"/>
                <a:sym typeface="Calibri"/>
              </a:rPr>
              <a:t>Restrooms </a:t>
            </a:r>
            <a:r>
              <a:rPr lang="en-US" sz="1200" dirty="0" err="1">
                <a:solidFill>
                  <a:schemeClr val="dk1"/>
                </a:solidFill>
                <a:latin typeface="Calibri"/>
                <a:ea typeface="Calibri"/>
                <a:cs typeface="Calibri"/>
                <a:sym typeface="Calibri"/>
              </a:rPr>
              <a:t>etc</a:t>
            </a:r>
            <a:endParaRPr sz="1200"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Font typeface="Calibri"/>
              <a:buNone/>
            </a:pPr>
            <a:r>
              <a:rPr lang="en-US" sz="1200" b="0" i="0" dirty="0">
                <a:solidFill>
                  <a:schemeClr val="dk1"/>
                </a:solidFill>
                <a:latin typeface="Calibri"/>
                <a:ea typeface="Calibri"/>
                <a:cs typeface="Calibri"/>
                <a:sym typeface="Calibri"/>
              </a:rPr>
              <a:t>Map UP- ask for input! </a:t>
            </a:r>
            <a:endParaRPr dirty="0"/>
          </a:p>
          <a:p>
            <a:pPr marL="457200" lvl="0" indent="-228600" algn="l" rtl="0">
              <a:lnSpc>
                <a:spcPct val="100000"/>
              </a:lnSpc>
              <a:spcBef>
                <a:spcPts val="0"/>
              </a:spcBef>
              <a:spcAft>
                <a:spcPts val="0"/>
              </a:spcAft>
              <a:buClr>
                <a:schemeClr val="dk1"/>
              </a:buClr>
              <a:buSzPts val="1100"/>
              <a:buFont typeface="Calibri"/>
              <a:buNone/>
            </a:pPr>
            <a:r>
              <a:rPr lang="en-US" sz="1200" b="0" i="0" dirty="0">
                <a:solidFill>
                  <a:schemeClr val="dk1"/>
                </a:solidFill>
                <a:latin typeface="Calibri"/>
                <a:ea typeface="Calibri"/>
                <a:cs typeface="Calibri"/>
                <a:sym typeface="Calibri"/>
              </a:rPr>
              <a:t>Owl is sound sensitive, </a:t>
            </a:r>
            <a:endParaRPr dirty="0"/>
          </a:p>
          <a:p>
            <a:pPr marL="457200" lvl="0" indent="-228600" algn="l" rtl="0">
              <a:lnSpc>
                <a:spcPct val="100000"/>
              </a:lnSpc>
              <a:spcBef>
                <a:spcPts val="0"/>
              </a:spcBef>
              <a:spcAft>
                <a:spcPts val="0"/>
              </a:spcAft>
              <a:buClr>
                <a:schemeClr val="dk1"/>
              </a:buClr>
              <a:buSzPts val="1100"/>
              <a:buFont typeface="Calibri"/>
              <a:buNone/>
            </a:pPr>
            <a:r>
              <a:rPr lang="en-US" sz="1200" b="0" i="0" dirty="0">
                <a:solidFill>
                  <a:schemeClr val="dk1"/>
                </a:solidFill>
                <a:latin typeface="Calibri"/>
                <a:ea typeface="Calibri"/>
                <a:cs typeface="Calibri"/>
                <a:sym typeface="Calibri"/>
              </a:rPr>
              <a:t>Recording for note taking purposes.</a:t>
            </a:r>
            <a:endParaRPr dirty="0"/>
          </a:p>
          <a:p>
            <a:pPr marL="457200" lvl="0" indent="-228600" algn="l" rtl="0">
              <a:lnSpc>
                <a:spcPct val="100000"/>
              </a:lnSpc>
              <a:spcBef>
                <a:spcPts val="0"/>
              </a:spcBef>
              <a:spcAft>
                <a:spcPts val="0"/>
              </a:spcAft>
              <a:buClr>
                <a:schemeClr val="dk1"/>
              </a:buClr>
              <a:buSzPts val="1100"/>
              <a:buFont typeface="Calibri"/>
              <a:buNone/>
            </a:pPr>
            <a:r>
              <a:rPr lang="en-US" sz="1200" b="0" i="0" dirty="0" err="1">
                <a:solidFill>
                  <a:schemeClr val="dk1"/>
                </a:solidFill>
                <a:latin typeface="Calibri"/>
                <a:ea typeface="Calibri"/>
                <a:cs typeface="Calibri"/>
                <a:sym typeface="Calibri"/>
              </a:rPr>
              <a:t>Powerpoint</a:t>
            </a:r>
            <a:r>
              <a:rPr lang="en-US" sz="1200" b="0" i="0" dirty="0">
                <a:solidFill>
                  <a:schemeClr val="dk1"/>
                </a:solidFill>
                <a:latin typeface="Calibri"/>
                <a:ea typeface="Calibri"/>
                <a:cs typeface="Calibri"/>
                <a:sym typeface="Calibri"/>
              </a:rPr>
              <a:t> slides available after meeting,</a:t>
            </a:r>
            <a:endParaRPr dirty="0"/>
          </a:p>
          <a:p>
            <a:pPr marL="457200" lvl="0" indent="-228600" algn="l" rtl="0">
              <a:lnSpc>
                <a:spcPct val="100000"/>
              </a:lnSpc>
              <a:spcBef>
                <a:spcPts val="0"/>
              </a:spcBef>
              <a:spcAft>
                <a:spcPts val="0"/>
              </a:spcAft>
              <a:buClr>
                <a:schemeClr val="dk1"/>
              </a:buClr>
              <a:buSzPts val="1100"/>
              <a:buFont typeface="Calibri"/>
              <a:buNone/>
            </a:pPr>
            <a:r>
              <a:rPr lang="en-US" sz="1200" b="0" i="0" dirty="0">
                <a:solidFill>
                  <a:schemeClr val="dk1"/>
                </a:solidFill>
                <a:latin typeface="Calibri"/>
                <a:ea typeface="Calibri"/>
                <a:cs typeface="Calibri"/>
                <a:sym typeface="Calibri"/>
              </a:rPr>
              <a:t>Virtual participation encouragement,  MAP virtual option (link in CHAT), Use CHAT for input or RAISE HAND to speak</a:t>
            </a:r>
            <a:endParaRPr sz="1200" b="0" i="0"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Font typeface="Calibri"/>
              <a:buNone/>
            </a:pPr>
            <a:r>
              <a:rPr lang="en-US" dirty="0"/>
              <a:t>Show of hands for dinner adjust reservation</a:t>
            </a:r>
            <a:endParaRPr dirty="0"/>
          </a:p>
          <a:p>
            <a:pPr marL="457200" lvl="0" indent="-228600" algn="l" rtl="0">
              <a:spcBef>
                <a:spcPts val="0"/>
              </a:spcBef>
              <a:spcAft>
                <a:spcPts val="0"/>
              </a:spcAft>
              <a:buClr>
                <a:schemeClr val="dk1"/>
              </a:buClr>
              <a:buSzPts val="1100"/>
              <a:buFont typeface="Arial"/>
              <a:buNone/>
            </a:pPr>
            <a:r>
              <a:rPr lang="en-US" dirty="0"/>
              <a:t>Lunches will arrive by noon</a:t>
            </a:r>
            <a:endParaRPr dirty="0"/>
          </a:p>
          <a:p>
            <a:pPr marL="457200" lvl="0" indent="-228600" algn="l" rtl="0">
              <a:lnSpc>
                <a:spcPct val="100000"/>
              </a:lnSpc>
              <a:spcBef>
                <a:spcPts val="0"/>
              </a:spcBef>
              <a:spcAft>
                <a:spcPts val="0"/>
              </a:spcAft>
              <a:buClr>
                <a:schemeClr val="dk1"/>
              </a:buClr>
              <a:buSzPts val="1100"/>
              <a:buFont typeface="Calibri"/>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Microsoft Teams meeting for Day 1 and Day 2</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Join on your computer, mobile app or room device</a:t>
            </a:r>
            <a:endParaRPr dirty="0"/>
          </a:p>
          <a:p>
            <a:pPr marL="0" lvl="0" indent="0" algn="l"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Click here to join the meeting</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Meeting ID: 244 372 893 378</a:t>
            </a:r>
            <a:br>
              <a:rPr lang="en-US" sz="1200" dirty="0">
                <a:solidFill>
                  <a:schemeClr val="dk1"/>
                </a:solidFill>
                <a:latin typeface="Calibri"/>
                <a:ea typeface="Calibri"/>
                <a:cs typeface="Calibri"/>
                <a:sym typeface="Calibri"/>
              </a:rPr>
            </a:br>
            <a:r>
              <a:rPr lang="en-US" sz="1200" dirty="0">
                <a:solidFill>
                  <a:schemeClr val="dk1"/>
                </a:solidFill>
                <a:latin typeface="Calibri"/>
                <a:ea typeface="Calibri"/>
                <a:cs typeface="Calibri"/>
                <a:sym typeface="Calibri"/>
              </a:rPr>
              <a:t>Passcode: SN2K5a</a:t>
            </a:r>
            <a:endParaRPr dirty="0"/>
          </a:p>
          <a:p>
            <a:pPr marL="0" lvl="0" indent="0" algn="l"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Download Teams</a:t>
            </a:r>
            <a:r>
              <a:rPr lang="en-US" sz="1200" dirty="0">
                <a:solidFill>
                  <a:schemeClr val="dk1"/>
                </a:solidFill>
                <a:latin typeface="Calibri"/>
                <a:ea typeface="Calibri"/>
                <a:cs typeface="Calibri"/>
                <a:sym typeface="Calibri"/>
              </a:rPr>
              <a:t> | </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Join on the web</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Or call in (audio only)</a:t>
            </a:r>
            <a:endParaRPr dirty="0"/>
          </a:p>
          <a:p>
            <a:pPr marL="0" lvl="0" indent="0" algn="l" rtl="0">
              <a:spcBef>
                <a:spcPts val="0"/>
              </a:spcBef>
              <a:spcAft>
                <a:spcPts val="0"/>
              </a:spcAft>
              <a:buNone/>
            </a:pP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+1 207-387-0436,,843358102#</a:t>
            </a:r>
            <a:r>
              <a:rPr lang="en-US" sz="1200" dirty="0">
                <a:solidFill>
                  <a:schemeClr val="dk1"/>
                </a:solidFill>
                <a:latin typeface="Calibri"/>
                <a:ea typeface="Calibri"/>
                <a:cs typeface="Calibri"/>
                <a:sym typeface="Calibri"/>
              </a:rPr>
              <a:t>   United States, Portland</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Phone Conference ID: 843 358 102#</a:t>
            </a:r>
            <a:endParaRPr dirty="0"/>
          </a:p>
          <a:p>
            <a:pPr marL="0" lvl="0" indent="0" algn="l" rtl="0">
              <a:spcBef>
                <a:spcPts val="0"/>
              </a:spcBef>
              <a:spcAft>
                <a:spcPts val="0"/>
              </a:spcAft>
              <a:buNone/>
            </a:pPr>
            <a:r>
              <a:rPr lang="en-US"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100"/>
              <a:buFont typeface="Calibri"/>
              <a:buNone/>
            </a:pPr>
            <a:endParaRPr dirty="0"/>
          </a:p>
        </p:txBody>
      </p:sp>
      <p:sp>
        <p:nvSpPr>
          <p:cNvPr id="1045" name="Google Shape;1045;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USGS requires that the USGS logo be placed in the upper left of the title slide and lower left of every slide there after. I suggest that SRWC also place a logo on each slide with the USGS logos. This is collaborative after all. </a:t>
            </a:r>
            <a:endParaRPr/>
          </a:p>
        </p:txBody>
      </p:sp>
    </p:spTree>
    <p:extLst>
      <p:ext uri="{BB962C8B-B14F-4D97-AF65-F5344CB8AC3E}">
        <p14:creationId xmlns:p14="http://schemas.microsoft.com/office/powerpoint/2010/main" val="3561839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9586844B-5571-B8F4-B291-979FB6788194}"/>
            </a:ext>
          </a:extLst>
        </p:cNvPr>
        <p:cNvGrpSpPr/>
        <p:nvPr/>
      </p:nvGrpSpPr>
      <p:grpSpPr>
        <a:xfrm>
          <a:off x="0" y="0"/>
          <a:ext cx="0" cy="0"/>
          <a:chOff x="0" y="0"/>
          <a:chExt cx="0" cy="0"/>
        </a:xfrm>
      </p:grpSpPr>
      <p:sp>
        <p:nvSpPr>
          <p:cNvPr id="135" name="Google Shape;135;g13ddc7076af_0_42:notes">
            <a:extLst>
              <a:ext uri="{FF2B5EF4-FFF2-40B4-BE49-F238E27FC236}">
                <a16:creationId xmlns:a16="http://schemas.microsoft.com/office/drawing/2014/main" id="{B64B8DEB-72F4-5491-A32F-1164ECCE25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3ddc7076af_0_42:notes">
            <a:extLst>
              <a:ext uri="{FF2B5EF4-FFF2-40B4-BE49-F238E27FC236}">
                <a16:creationId xmlns:a16="http://schemas.microsoft.com/office/drawing/2014/main" id="{A16D510E-0F35-C254-3511-206B072D24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Discussions and development started in 2009 followed by a lapse in funding and interest. As a group we knew we needed a collaborative database.</a:t>
            </a:r>
            <a:endParaRPr/>
          </a:p>
        </p:txBody>
      </p:sp>
    </p:spTree>
    <p:extLst>
      <p:ext uri="{BB962C8B-B14F-4D97-AF65-F5344CB8AC3E}">
        <p14:creationId xmlns:p14="http://schemas.microsoft.com/office/powerpoint/2010/main" val="682976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feaac2d3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feaac2d3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5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 introduces Randy?</a:t>
            </a:r>
          </a:p>
        </p:txBody>
      </p:sp>
      <p:sp>
        <p:nvSpPr>
          <p:cNvPr id="4" name="Slide Number Placeholder 3"/>
          <p:cNvSpPr>
            <a:spLocks noGrp="1"/>
          </p:cNvSpPr>
          <p:nvPr>
            <p:ph type="sldNum" sz="quarter" idx="5"/>
          </p:nvPr>
        </p:nvSpPr>
        <p:spPr/>
        <p:txBody>
          <a:bodyPr/>
          <a:lstStyle/>
          <a:p>
            <a:fld id="{5710D607-9BA8-426F-B97B-C91D74D9A63C}" type="slidenum">
              <a:rPr lang="en-US" smtClean="0"/>
              <a:t>28</a:t>
            </a:fld>
            <a:endParaRPr lang="en-US"/>
          </a:p>
        </p:txBody>
      </p:sp>
    </p:spTree>
    <p:extLst>
      <p:ext uri="{BB962C8B-B14F-4D97-AF65-F5344CB8AC3E}">
        <p14:creationId xmlns:p14="http://schemas.microsoft.com/office/powerpoint/2010/main" val="2697365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 introduces Jacob/Ben</a:t>
            </a:r>
          </a:p>
          <a:p>
            <a:endParaRPr lang="en-US" dirty="0"/>
          </a:p>
        </p:txBody>
      </p:sp>
      <p:sp>
        <p:nvSpPr>
          <p:cNvPr id="4" name="Slide Number Placeholder 3"/>
          <p:cNvSpPr>
            <a:spLocks noGrp="1"/>
          </p:cNvSpPr>
          <p:nvPr>
            <p:ph type="sldNum" sz="quarter" idx="5"/>
          </p:nvPr>
        </p:nvSpPr>
        <p:spPr/>
        <p:txBody>
          <a:bodyPr/>
          <a:lstStyle/>
          <a:p>
            <a:fld id="{5710D607-9BA8-426F-B97B-C91D74D9A63C}" type="slidenum">
              <a:rPr lang="en-US" smtClean="0"/>
              <a:t>29</a:t>
            </a:fld>
            <a:endParaRPr lang="en-US"/>
          </a:p>
        </p:txBody>
      </p:sp>
    </p:spTree>
    <p:extLst>
      <p:ext uri="{BB962C8B-B14F-4D97-AF65-F5344CB8AC3E}">
        <p14:creationId xmlns:p14="http://schemas.microsoft.com/office/powerpoint/2010/main" val="3446674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 introduces Jacob/Ben</a:t>
            </a:r>
          </a:p>
          <a:p>
            <a:endParaRPr lang="en-US" dirty="0"/>
          </a:p>
        </p:txBody>
      </p:sp>
      <p:sp>
        <p:nvSpPr>
          <p:cNvPr id="4" name="Slide Number Placeholder 3"/>
          <p:cNvSpPr>
            <a:spLocks noGrp="1"/>
          </p:cNvSpPr>
          <p:nvPr>
            <p:ph type="sldNum" sz="quarter" idx="5"/>
          </p:nvPr>
        </p:nvSpPr>
        <p:spPr/>
        <p:txBody>
          <a:bodyPr/>
          <a:lstStyle/>
          <a:p>
            <a:fld id="{5710D607-9BA8-426F-B97B-C91D74D9A63C}" type="slidenum">
              <a:rPr lang="en-US" smtClean="0"/>
              <a:t>30</a:t>
            </a:fld>
            <a:endParaRPr lang="en-US"/>
          </a:p>
        </p:txBody>
      </p:sp>
    </p:spTree>
    <p:extLst>
      <p:ext uri="{BB962C8B-B14F-4D97-AF65-F5344CB8AC3E}">
        <p14:creationId xmlns:p14="http://schemas.microsoft.com/office/powerpoint/2010/main" val="2514411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 introduces Jacob/Ben</a:t>
            </a:r>
          </a:p>
          <a:p>
            <a:endParaRPr lang="en-US" dirty="0"/>
          </a:p>
        </p:txBody>
      </p:sp>
      <p:sp>
        <p:nvSpPr>
          <p:cNvPr id="4" name="Slide Number Placeholder 3"/>
          <p:cNvSpPr>
            <a:spLocks noGrp="1"/>
          </p:cNvSpPr>
          <p:nvPr>
            <p:ph type="sldNum" sz="quarter" idx="5"/>
          </p:nvPr>
        </p:nvSpPr>
        <p:spPr/>
        <p:txBody>
          <a:bodyPr/>
          <a:lstStyle/>
          <a:p>
            <a:fld id="{5710D607-9BA8-426F-B97B-C91D74D9A63C}" type="slidenum">
              <a:rPr lang="en-US" smtClean="0"/>
              <a:t>32</a:t>
            </a:fld>
            <a:endParaRPr lang="en-US"/>
          </a:p>
        </p:txBody>
      </p:sp>
    </p:spTree>
    <p:extLst>
      <p:ext uri="{BB962C8B-B14F-4D97-AF65-F5344CB8AC3E}">
        <p14:creationId xmlns:p14="http://schemas.microsoft.com/office/powerpoint/2010/main" val="3010554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Bruce</a:t>
            </a:r>
          </a:p>
          <a:p>
            <a:endParaRPr lang="en-US" b="0" i="0" dirty="0">
              <a:solidFill>
                <a:srgbClr val="212124"/>
              </a:solidFill>
              <a:effectLst/>
              <a:latin typeface="Proxima Nova"/>
            </a:endParaRPr>
          </a:p>
          <a:p>
            <a:r>
              <a:rPr lang="en-US" b="0" i="0" dirty="0">
                <a:solidFill>
                  <a:srgbClr val="212124"/>
                </a:solidFill>
                <a:effectLst/>
                <a:latin typeface="Proxima Nova"/>
              </a:rPr>
              <a:t>Over 16 suckers gather on the graveled river bottom. Photo courtesy of Jason Ching/University of Washington (USFWS).</a:t>
            </a:r>
            <a:endParaRPr lang="en-US" dirty="0"/>
          </a:p>
        </p:txBody>
      </p:sp>
      <p:sp>
        <p:nvSpPr>
          <p:cNvPr id="4" name="Slide Number Placeholder 3"/>
          <p:cNvSpPr>
            <a:spLocks noGrp="1"/>
          </p:cNvSpPr>
          <p:nvPr>
            <p:ph type="sldNum" sz="quarter" idx="5"/>
          </p:nvPr>
        </p:nvSpPr>
        <p:spPr/>
        <p:txBody>
          <a:bodyPr/>
          <a:lstStyle/>
          <a:p>
            <a:fld id="{5710D607-9BA8-426F-B97B-C91D74D9A63C}" type="slidenum">
              <a:rPr lang="en-US" smtClean="0"/>
              <a:t>40</a:t>
            </a:fld>
            <a:endParaRPr lang="en-US"/>
          </a:p>
        </p:txBody>
      </p:sp>
    </p:spTree>
    <p:extLst>
      <p:ext uri="{BB962C8B-B14F-4D97-AF65-F5344CB8AC3E}">
        <p14:creationId xmlns:p14="http://schemas.microsoft.com/office/powerpoint/2010/main" val="2981183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649B-4F8C-A8E5-5B53-2D8239357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68968-013A-440A-419F-42A616155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6A72C-E645-9781-316F-CE54C1A55A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 introduces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a:p>
            <a:endParaRPr lang="en-US" dirty="0"/>
          </a:p>
        </p:txBody>
      </p:sp>
      <p:sp>
        <p:nvSpPr>
          <p:cNvPr id="4" name="Slide Number Placeholder 3">
            <a:extLst>
              <a:ext uri="{FF2B5EF4-FFF2-40B4-BE49-F238E27FC236}">
                <a16:creationId xmlns:a16="http://schemas.microsoft.com/office/drawing/2014/main" id="{8E31BC7F-9C70-357B-FA6E-150E8E8DBD32}"/>
              </a:ext>
            </a:extLst>
          </p:cNvPr>
          <p:cNvSpPr>
            <a:spLocks noGrp="1"/>
          </p:cNvSpPr>
          <p:nvPr>
            <p:ph type="sldNum" sz="quarter" idx="5"/>
          </p:nvPr>
        </p:nvSpPr>
        <p:spPr/>
        <p:txBody>
          <a:bodyPr/>
          <a:lstStyle/>
          <a:p>
            <a:fld id="{5710D607-9BA8-426F-B97B-C91D74D9A63C}" type="slidenum">
              <a:rPr lang="en-US" smtClean="0"/>
              <a:t>41</a:t>
            </a:fld>
            <a:endParaRPr lang="en-US"/>
          </a:p>
        </p:txBody>
      </p:sp>
    </p:spTree>
    <p:extLst>
      <p:ext uri="{BB962C8B-B14F-4D97-AF65-F5344CB8AC3E}">
        <p14:creationId xmlns:p14="http://schemas.microsoft.com/office/powerpoint/2010/main" val="187730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649B-4F8C-A8E5-5B53-2D8239357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68968-013A-440A-419F-42A616155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6A72C-E645-9781-316F-CE54C1A55A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 introduces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a:p>
            <a:endParaRPr lang="en-US" dirty="0"/>
          </a:p>
        </p:txBody>
      </p:sp>
      <p:sp>
        <p:nvSpPr>
          <p:cNvPr id="4" name="Slide Number Placeholder 3">
            <a:extLst>
              <a:ext uri="{FF2B5EF4-FFF2-40B4-BE49-F238E27FC236}">
                <a16:creationId xmlns:a16="http://schemas.microsoft.com/office/drawing/2014/main" id="{8E31BC7F-9C70-357B-FA6E-150E8E8DBD32}"/>
              </a:ext>
            </a:extLst>
          </p:cNvPr>
          <p:cNvSpPr>
            <a:spLocks noGrp="1"/>
          </p:cNvSpPr>
          <p:nvPr>
            <p:ph type="sldNum" sz="quarter" idx="5"/>
          </p:nvPr>
        </p:nvSpPr>
        <p:spPr/>
        <p:txBody>
          <a:bodyPr/>
          <a:lstStyle/>
          <a:p>
            <a:fld id="{5710D607-9BA8-426F-B97B-C91D74D9A63C}" type="slidenum">
              <a:rPr lang="en-US" smtClean="0"/>
              <a:t>42</a:t>
            </a:fld>
            <a:endParaRPr lang="en-US"/>
          </a:p>
        </p:txBody>
      </p:sp>
    </p:spTree>
    <p:extLst>
      <p:ext uri="{BB962C8B-B14F-4D97-AF65-F5344CB8AC3E}">
        <p14:creationId xmlns:p14="http://schemas.microsoft.com/office/powerpoint/2010/main" val="145982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D836-9E99-37FC-E22D-47DE3BAD2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105C0-3337-5CA7-FAC7-FECD14ACB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47893-A9AE-1A46-2E5C-41ECF3B6C8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a:t>
            </a:r>
          </a:p>
          <a:p>
            <a:endParaRPr lang="en-US" dirty="0"/>
          </a:p>
        </p:txBody>
      </p:sp>
      <p:sp>
        <p:nvSpPr>
          <p:cNvPr id="4" name="Slide Number Placeholder 3">
            <a:extLst>
              <a:ext uri="{FF2B5EF4-FFF2-40B4-BE49-F238E27FC236}">
                <a16:creationId xmlns:a16="http://schemas.microsoft.com/office/drawing/2014/main" id="{23AC97A4-C764-E74D-C8B0-289F179090E0}"/>
              </a:ext>
            </a:extLst>
          </p:cNvPr>
          <p:cNvSpPr>
            <a:spLocks noGrp="1"/>
          </p:cNvSpPr>
          <p:nvPr>
            <p:ph type="sldNum" sz="quarter" idx="5"/>
          </p:nvPr>
        </p:nvSpPr>
        <p:spPr/>
        <p:txBody>
          <a:bodyPr/>
          <a:lstStyle/>
          <a:p>
            <a:fld id="{5710D607-9BA8-426F-B97B-C91D74D9A63C}" type="slidenum">
              <a:rPr lang="en-US" smtClean="0"/>
              <a:t>3</a:t>
            </a:fld>
            <a:endParaRPr lang="en-US"/>
          </a:p>
        </p:txBody>
      </p:sp>
    </p:spTree>
    <p:extLst>
      <p:ext uri="{BB962C8B-B14F-4D97-AF65-F5344CB8AC3E}">
        <p14:creationId xmlns:p14="http://schemas.microsoft.com/office/powerpoint/2010/main" val="3439321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80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1b290ebf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1b290ebf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943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773E-CD02-3A4B-18A0-E4C267DD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F225-569C-014A-A2E6-9BC4FDF67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99FE7-D0AC-5977-B0B3-BC477F850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p:txBody>
      </p:sp>
      <p:sp>
        <p:nvSpPr>
          <p:cNvPr id="4" name="Slide Number Placeholder 3">
            <a:extLst>
              <a:ext uri="{FF2B5EF4-FFF2-40B4-BE49-F238E27FC236}">
                <a16:creationId xmlns:a16="http://schemas.microsoft.com/office/drawing/2014/main" id="{82D562FA-D199-28A5-37E2-90603A810C78}"/>
              </a:ext>
            </a:extLst>
          </p:cNvPr>
          <p:cNvSpPr>
            <a:spLocks noGrp="1"/>
          </p:cNvSpPr>
          <p:nvPr>
            <p:ph type="sldNum" sz="quarter" idx="5"/>
          </p:nvPr>
        </p:nvSpPr>
        <p:spPr/>
        <p:txBody>
          <a:bodyPr/>
          <a:lstStyle/>
          <a:p>
            <a:fld id="{5710D607-9BA8-426F-B97B-C91D74D9A63C}" type="slidenum">
              <a:rPr lang="en-US" smtClean="0"/>
              <a:t>53</a:t>
            </a:fld>
            <a:endParaRPr lang="en-US"/>
          </a:p>
        </p:txBody>
      </p:sp>
    </p:spTree>
    <p:extLst>
      <p:ext uri="{BB962C8B-B14F-4D97-AF65-F5344CB8AC3E}">
        <p14:creationId xmlns:p14="http://schemas.microsoft.com/office/powerpoint/2010/main" val="3336002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773E-CD02-3A4B-18A0-E4C267DD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F225-569C-014A-A2E6-9BC4FDF67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99FE7-D0AC-5977-B0B3-BC477F850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p:txBody>
      </p:sp>
      <p:sp>
        <p:nvSpPr>
          <p:cNvPr id="4" name="Slide Number Placeholder 3">
            <a:extLst>
              <a:ext uri="{FF2B5EF4-FFF2-40B4-BE49-F238E27FC236}">
                <a16:creationId xmlns:a16="http://schemas.microsoft.com/office/drawing/2014/main" id="{82D562FA-D199-28A5-37E2-90603A810C78}"/>
              </a:ext>
            </a:extLst>
          </p:cNvPr>
          <p:cNvSpPr>
            <a:spLocks noGrp="1"/>
          </p:cNvSpPr>
          <p:nvPr>
            <p:ph type="sldNum" sz="quarter" idx="5"/>
          </p:nvPr>
        </p:nvSpPr>
        <p:spPr/>
        <p:txBody>
          <a:bodyPr/>
          <a:lstStyle/>
          <a:p>
            <a:fld id="{5710D607-9BA8-426F-B97B-C91D74D9A63C}" type="slidenum">
              <a:rPr lang="en-US" smtClean="0"/>
              <a:t>54</a:t>
            </a:fld>
            <a:endParaRPr lang="en-US"/>
          </a:p>
        </p:txBody>
      </p:sp>
    </p:spTree>
    <p:extLst>
      <p:ext uri="{BB962C8B-B14F-4D97-AF65-F5344CB8AC3E}">
        <p14:creationId xmlns:p14="http://schemas.microsoft.com/office/powerpoint/2010/main" val="1113082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773E-CD02-3A4B-18A0-E4C267DD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F225-569C-014A-A2E6-9BC4FDF67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99FE7-D0AC-5977-B0B3-BC477F850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p:txBody>
      </p:sp>
      <p:sp>
        <p:nvSpPr>
          <p:cNvPr id="4" name="Slide Number Placeholder 3">
            <a:extLst>
              <a:ext uri="{FF2B5EF4-FFF2-40B4-BE49-F238E27FC236}">
                <a16:creationId xmlns:a16="http://schemas.microsoft.com/office/drawing/2014/main" id="{82D562FA-D199-28A5-37E2-90603A810C78}"/>
              </a:ext>
            </a:extLst>
          </p:cNvPr>
          <p:cNvSpPr>
            <a:spLocks noGrp="1"/>
          </p:cNvSpPr>
          <p:nvPr>
            <p:ph type="sldNum" sz="quarter" idx="5"/>
          </p:nvPr>
        </p:nvSpPr>
        <p:spPr/>
        <p:txBody>
          <a:bodyPr/>
          <a:lstStyle/>
          <a:p>
            <a:fld id="{5710D607-9BA8-426F-B97B-C91D74D9A63C}" type="slidenum">
              <a:rPr lang="en-US" smtClean="0"/>
              <a:t>62</a:t>
            </a:fld>
            <a:endParaRPr lang="en-US"/>
          </a:p>
        </p:txBody>
      </p:sp>
    </p:spTree>
    <p:extLst>
      <p:ext uri="{BB962C8B-B14F-4D97-AF65-F5344CB8AC3E}">
        <p14:creationId xmlns:p14="http://schemas.microsoft.com/office/powerpoint/2010/main" val="287298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8260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6354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006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598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8853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a:t>
            </a:r>
          </a:p>
        </p:txBody>
      </p:sp>
      <p:sp>
        <p:nvSpPr>
          <p:cNvPr id="4" name="Slide Number Placeholder 3"/>
          <p:cNvSpPr>
            <a:spLocks noGrp="1"/>
          </p:cNvSpPr>
          <p:nvPr>
            <p:ph type="sldNum" sz="quarter" idx="5"/>
          </p:nvPr>
        </p:nvSpPr>
        <p:spPr/>
        <p:txBody>
          <a:bodyPr/>
          <a:lstStyle/>
          <a:p>
            <a:fld id="{5710D607-9BA8-426F-B97B-C91D74D9A63C}" type="slidenum">
              <a:rPr lang="en-US" smtClean="0"/>
              <a:t>4</a:t>
            </a:fld>
            <a:endParaRPr lang="en-US"/>
          </a:p>
        </p:txBody>
      </p:sp>
    </p:spTree>
    <p:extLst>
      <p:ext uri="{BB962C8B-B14F-4D97-AF65-F5344CB8AC3E}">
        <p14:creationId xmlns:p14="http://schemas.microsoft.com/office/powerpoint/2010/main" val="3413871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8879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6315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1282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A49E6-3FB3-70F7-C47F-CEEF50960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B7BFB-F35A-0721-E68E-BE0B7C310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B1CB8-93FD-02C1-5297-701972555B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2203AF-BFFE-3ADD-98D6-3831D37AB2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3594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6872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754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3249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1F051-6E51-8A4D-82DD-2FF584A61E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826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773E-CD02-3A4B-18A0-E4C267DD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EF225-569C-014A-A2E6-9BC4FDF67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99FE7-D0AC-5977-B0B3-BC477F850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p:txBody>
      </p:sp>
      <p:sp>
        <p:nvSpPr>
          <p:cNvPr id="4" name="Slide Number Placeholder 3">
            <a:extLst>
              <a:ext uri="{FF2B5EF4-FFF2-40B4-BE49-F238E27FC236}">
                <a16:creationId xmlns:a16="http://schemas.microsoft.com/office/drawing/2014/main" id="{82D562FA-D199-28A5-37E2-90603A810C78}"/>
              </a:ext>
            </a:extLst>
          </p:cNvPr>
          <p:cNvSpPr>
            <a:spLocks noGrp="1"/>
          </p:cNvSpPr>
          <p:nvPr>
            <p:ph type="sldNum" sz="quarter" idx="5"/>
          </p:nvPr>
        </p:nvSpPr>
        <p:spPr/>
        <p:txBody>
          <a:bodyPr/>
          <a:lstStyle/>
          <a:p>
            <a:fld id="{5710D607-9BA8-426F-B97B-C91D74D9A63C}" type="slidenum">
              <a:rPr lang="en-US" smtClean="0"/>
              <a:t>81</a:t>
            </a:fld>
            <a:endParaRPr lang="en-US"/>
          </a:p>
        </p:txBody>
      </p:sp>
    </p:spTree>
    <p:extLst>
      <p:ext uri="{BB962C8B-B14F-4D97-AF65-F5344CB8AC3E}">
        <p14:creationId xmlns:p14="http://schemas.microsoft.com/office/powerpoint/2010/main" val="3343581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Livestock grazing in riparian zone, Upper Klamath Basin, OR </a:t>
            </a:r>
            <a:r>
              <a:rPr lang="en-US" dirty="0"/>
              <a:t>(USFWS 2013)</a:t>
            </a:r>
          </a:p>
        </p:txBody>
      </p:sp>
      <p:sp>
        <p:nvSpPr>
          <p:cNvPr id="4" name="Slide Number Placeholder 3"/>
          <p:cNvSpPr>
            <a:spLocks noGrp="1"/>
          </p:cNvSpPr>
          <p:nvPr>
            <p:ph type="sldNum" sz="quarter" idx="5"/>
          </p:nvPr>
        </p:nvSpPr>
        <p:spPr/>
        <p:txBody>
          <a:bodyPr/>
          <a:lstStyle/>
          <a:p>
            <a:fld id="{5710D607-9BA8-426F-B97B-C91D74D9A63C}" type="slidenum">
              <a:rPr lang="en-US" smtClean="0"/>
              <a:t>88</a:t>
            </a:fld>
            <a:endParaRPr lang="en-US"/>
          </a:p>
        </p:txBody>
      </p:sp>
    </p:spTree>
    <p:extLst>
      <p:ext uri="{BB962C8B-B14F-4D97-AF65-F5344CB8AC3E}">
        <p14:creationId xmlns:p14="http://schemas.microsoft.com/office/powerpoint/2010/main" val="130776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a:t>
            </a:r>
          </a:p>
        </p:txBody>
      </p:sp>
      <p:sp>
        <p:nvSpPr>
          <p:cNvPr id="4" name="Slide Number Placeholder 3"/>
          <p:cNvSpPr>
            <a:spLocks noGrp="1"/>
          </p:cNvSpPr>
          <p:nvPr>
            <p:ph type="sldNum" sz="quarter" idx="5"/>
          </p:nvPr>
        </p:nvSpPr>
        <p:spPr/>
        <p:txBody>
          <a:bodyPr/>
          <a:lstStyle/>
          <a:p>
            <a:fld id="{5710D607-9BA8-426F-B97B-C91D74D9A63C}" type="slidenum">
              <a:rPr lang="en-US" smtClean="0"/>
              <a:t>5</a:t>
            </a:fld>
            <a:endParaRPr lang="en-US"/>
          </a:p>
        </p:txBody>
      </p:sp>
    </p:spTree>
    <p:extLst>
      <p:ext uri="{BB962C8B-B14F-4D97-AF65-F5344CB8AC3E}">
        <p14:creationId xmlns:p14="http://schemas.microsoft.com/office/powerpoint/2010/main" val="1181233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CB69-FABC-9133-DCEE-7369547B0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E4F18-AD8D-CE91-B120-DE4F4B521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E72FF-3E54-E800-53E2-86314E562F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a:p>
            <a:endParaRPr lang="en-US" dirty="0"/>
          </a:p>
        </p:txBody>
      </p:sp>
      <p:sp>
        <p:nvSpPr>
          <p:cNvPr id="4" name="Slide Number Placeholder 3">
            <a:extLst>
              <a:ext uri="{FF2B5EF4-FFF2-40B4-BE49-F238E27FC236}">
                <a16:creationId xmlns:a16="http://schemas.microsoft.com/office/drawing/2014/main" id="{35E7260F-39CD-F0BA-E814-A7E6E661CBA3}"/>
              </a:ext>
            </a:extLst>
          </p:cNvPr>
          <p:cNvSpPr>
            <a:spLocks noGrp="1"/>
          </p:cNvSpPr>
          <p:nvPr>
            <p:ph type="sldNum" sz="quarter" idx="5"/>
          </p:nvPr>
        </p:nvSpPr>
        <p:spPr/>
        <p:txBody>
          <a:bodyPr/>
          <a:lstStyle/>
          <a:p>
            <a:fld id="{5710D607-9BA8-426F-B97B-C91D74D9A63C}" type="slidenum">
              <a:rPr lang="en-US" smtClean="0"/>
              <a:t>90</a:t>
            </a:fld>
            <a:endParaRPr lang="en-US"/>
          </a:p>
        </p:txBody>
      </p:sp>
    </p:spTree>
    <p:extLst>
      <p:ext uri="{BB962C8B-B14F-4D97-AF65-F5344CB8AC3E}">
        <p14:creationId xmlns:p14="http://schemas.microsoft.com/office/powerpoint/2010/main" val="41941678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CB69-FABC-9133-DCEE-7369547B0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E4F18-AD8D-CE91-B120-DE4F4B521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E72FF-3E54-E800-53E2-86314E562F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a:p>
            <a:endParaRPr lang="en-US" dirty="0"/>
          </a:p>
        </p:txBody>
      </p:sp>
      <p:sp>
        <p:nvSpPr>
          <p:cNvPr id="4" name="Slide Number Placeholder 3">
            <a:extLst>
              <a:ext uri="{FF2B5EF4-FFF2-40B4-BE49-F238E27FC236}">
                <a16:creationId xmlns:a16="http://schemas.microsoft.com/office/drawing/2014/main" id="{35E7260F-39CD-F0BA-E814-A7E6E661CBA3}"/>
              </a:ext>
            </a:extLst>
          </p:cNvPr>
          <p:cNvSpPr>
            <a:spLocks noGrp="1"/>
          </p:cNvSpPr>
          <p:nvPr>
            <p:ph type="sldNum" sz="quarter" idx="5"/>
          </p:nvPr>
        </p:nvSpPr>
        <p:spPr/>
        <p:txBody>
          <a:bodyPr/>
          <a:lstStyle/>
          <a:p>
            <a:fld id="{5710D607-9BA8-426F-B97B-C91D74D9A63C}" type="slidenum">
              <a:rPr lang="en-US" smtClean="0"/>
              <a:t>91</a:t>
            </a:fld>
            <a:endParaRPr lang="en-US"/>
          </a:p>
        </p:txBody>
      </p:sp>
    </p:spTree>
    <p:extLst>
      <p:ext uri="{BB962C8B-B14F-4D97-AF65-F5344CB8AC3E}">
        <p14:creationId xmlns:p14="http://schemas.microsoft.com/office/powerpoint/2010/main" val="3694863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50B85-11F8-EEA6-C8D7-1E64A3C2E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23C7-A707-ACE9-99DF-D2FE14111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3ED0E-58D5-B16F-FBEA-0CD90652DD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IFRMP Plan maps and icon</a:t>
            </a:r>
          </a:p>
          <a:p>
            <a:endParaRPr lang="en-US" dirty="0"/>
          </a:p>
        </p:txBody>
      </p:sp>
      <p:sp>
        <p:nvSpPr>
          <p:cNvPr id="4" name="Slide Number Placeholder 3">
            <a:extLst>
              <a:ext uri="{FF2B5EF4-FFF2-40B4-BE49-F238E27FC236}">
                <a16:creationId xmlns:a16="http://schemas.microsoft.com/office/drawing/2014/main" id="{968C935D-118A-CFE5-82DA-1BD159F528CA}"/>
              </a:ext>
            </a:extLst>
          </p:cNvPr>
          <p:cNvSpPr>
            <a:spLocks noGrp="1"/>
          </p:cNvSpPr>
          <p:nvPr>
            <p:ph type="sldNum" sz="quarter" idx="5"/>
          </p:nvPr>
        </p:nvSpPr>
        <p:spPr/>
        <p:txBody>
          <a:bodyPr/>
          <a:lstStyle/>
          <a:p>
            <a:fld id="{5710D607-9BA8-426F-B97B-C91D74D9A63C}" type="slidenum">
              <a:rPr lang="en-US" smtClean="0"/>
              <a:t>105</a:t>
            </a:fld>
            <a:endParaRPr lang="en-US"/>
          </a:p>
        </p:txBody>
      </p:sp>
    </p:spTree>
    <p:extLst>
      <p:ext uri="{BB962C8B-B14F-4D97-AF65-F5344CB8AC3E}">
        <p14:creationId xmlns:p14="http://schemas.microsoft.com/office/powerpoint/2010/main" val="1118535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87051-0DC6-0F62-5B44-74458F4FD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68C15-3434-4303-84F2-F58DF9A826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58E51-7B0E-247C-7D09-729AB7335199}"/>
              </a:ext>
            </a:extLst>
          </p:cNvPr>
          <p:cNvSpPr>
            <a:spLocks noGrp="1"/>
          </p:cNvSpPr>
          <p:nvPr>
            <p:ph type="body" idx="1"/>
          </p:nvPr>
        </p:nvSpPr>
        <p:spPr/>
        <p:txBody>
          <a:bodyPr/>
          <a:lstStyle/>
          <a:p>
            <a:r>
              <a:rPr lang="en-US" dirty="0"/>
              <a:t>BRUCE sets up group discussion and mentions handouts</a:t>
            </a:r>
          </a:p>
        </p:txBody>
      </p:sp>
      <p:sp>
        <p:nvSpPr>
          <p:cNvPr id="4" name="Slide Number Placeholder 3">
            <a:extLst>
              <a:ext uri="{FF2B5EF4-FFF2-40B4-BE49-F238E27FC236}">
                <a16:creationId xmlns:a16="http://schemas.microsoft.com/office/drawing/2014/main" id="{7D3F5D0E-EC9D-C414-59DC-5BD04C29DA23}"/>
              </a:ext>
            </a:extLst>
          </p:cNvPr>
          <p:cNvSpPr>
            <a:spLocks noGrp="1"/>
          </p:cNvSpPr>
          <p:nvPr>
            <p:ph type="sldNum" sz="quarter" idx="5"/>
          </p:nvPr>
        </p:nvSpPr>
        <p:spPr/>
        <p:txBody>
          <a:bodyPr/>
          <a:lstStyle/>
          <a:p>
            <a:fld id="{5710D607-9BA8-426F-B97B-C91D74D9A63C}" type="slidenum">
              <a:rPr lang="en-US" smtClean="0"/>
              <a:t>106</a:t>
            </a:fld>
            <a:endParaRPr lang="en-US"/>
          </a:p>
        </p:txBody>
      </p:sp>
    </p:spTree>
    <p:extLst>
      <p:ext uri="{BB962C8B-B14F-4D97-AF65-F5344CB8AC3E}">
        <p14:creationId xmlns:p14="http://schemas.microsoft.com/office/powerpoint/2010/main" val="2984219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3B33-4C64-8722-6216-88FD1986F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249EC-52AA-2502-057B-35942B9D2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EE9E6-0726-08FB-8879-3E5803028E58}"/>
              </a:ext>
            </a:extLst>
          </p:cNvPr>
          <p:cNvSpPr>
            <a:spLocks noGrp="1"/>
          </p:cNvSpPr>
          <p:nvPr>
            <p:ph type="body" idx="1"/>
          </p:nvPr>
        </p:nvSpPr>
        <p:spPr/>
        <p:txBody>
          <a:bodyPr/>
          <a:lstStyle/>
          <a:p>
            <a:r>
              <a:rPr lang="en-US" dirty="0"/>
              <a:t>BRUCE</a:t>
            </a:r>
          </a:p>
        </p:txBody>
      </p:sp>
      <p:sp>
        <p:nvSpPr>
          <p:cNvPr id="4" name="Slide Number Placeholder 3">
            <a:extLst>
              <a:ext uri="{FF2B5EF4-FFF2-40B4-BE49-F238E27FC236}">
                <a16:creationId xmlns:a16="http://schemas.microsoft.com/office/drawing/2014/main" id="{59F4221F-942D-A102-3707-1ABAAE9AC861}"/>
              </a:ext>
            </a:extLst>
          </p:cNvPr>
          <p:cNvSpPr>
            <a:spLocks noGrp="1"/>
          </p:cNvSpPr>
          <p:nvPr>
            <p:ph type="sldNum" sz="quarter" idx="5"/>
          </p:nvPr>
        </p:nvSpPr>
        <p:spPr/>
        <p:txBody>
          <a:bodyPr/>
          <a:lstStyle/>
          <a:p>
            <a:fld id="{5710D607-9BA8-426F-B97B-C91D74D9A63C}" type="slidenum">
              <a:rPr lang="en-US" smtClean="0"/>
              <a:t>108</a:t>
            </a:fld>
            <a:endParaRPr lang="en-US"/>
          </a:p>
        </p:txBody>
      </p:sp>
    </p:spTree>
    <p:extLst>
      <p:ext uri="{BB962C8B-B14F-4D97-AF65-F5344CB8AC3E}">
        <p14:creationId xmlns:p14="http://schemas.microsoft.com/office/powerpoint/2010/main" val="1194692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a:t>
            </a:r>
          </a:p>
          <a:p>
            <a:endParaRPr lang="en-US" dirty="0"/>
          </a:p>
          <a:p>
            <a:endParaRPr lang="en-US" dirty="0"/>
          </a:p>
          <a:p>
            <a:r>
              <a:rPr lang="en-US" dirty="0"/>
              <a:t>Lost River and Tule Lake (USFWS 2011)</a:t>
            </a:r>
          </a:p>
        </p:txBody>
      </p:sp>
      <p:sp>
        <p:nvSpPr>
          <p:cNvPr id="4" name="Slide Number Placeholder 3"/>
          <p:cNvSpPr>
            <a:spLocks noGrp="1"/>
          </p:cNvSpPr>
          <p:nvPr>
            <p:ph type="sldNum" sz="quarter" idx="5"/>
          </p:nvPr>
        </p:nvSpPr>
        <p:spPr/>
        <p:txBody>
          <a:bodyPr/>
          <a:lstStyle/>
          <a:p>
            <a:fld id="{5710D607-9BA8-426F-B97B-C91D74D9A63C}" type="slidenum">
              <a:rPr lang="en-US" smtClean="0"/>
              <a:t>110</a:t>
            </a:fld>
            <a:endParaRPr lang="en-US"/>
          </a:p>
        </p:txBody>
      </p:sp>
    </p:spTree>
    <p:extLst>
      <p:ext uri="{BB962C8B-B14F-4D97-AF65-F5344CB8AC3E}">
        <p14:creationId xmlns:p14="http://schemas.microsoft.com/office/powerpoint/2010/main" val="631103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E71E1-43E2-B239-F9DE-81C31D8E2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34A5B-59B9-98D0-ADF2-CA037B517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B269C0-C77C-6C7E-E76C-CC96747F14D4}"/>
              </a:ext>
            </a:extLst>
          </p:cNvPr>
          <p:cNvSpPr>
            <a:spLocks noGrp="1"/>
          </p:cNvSpPr>
          <p:nvPr>
            <p:ph type="body" idx="1"/>
          </p:nvPr>
        </p:nvSpPr>
        <p:spPr/>
        <p:txBody>
          <a:bodyPr/>
          <a:lstStyle/>
          <a:p>
            <a:r>
              <a:rPr lang="en-US" b="0" i="0" dirty="0">
                <a:solidFill>
                  <a:srgbClr val="212124"/>
                </a:solidFill>
                <a:effectLst/>
                <a:latin typeface="Proxima Nova"/>
              </a:rPr>
              <a:t>A landscape featuring a river and forested hills. Photo courtesy of NOAA. (USFWS)</a:t>
            </a:r>
            <a:endParaRPr lang="en-US" dirty="0"/>
          </a:p>
        </p:txBody>
      </p:sp>
      <p:sp>
        <p:nvSpPr>
          <p:cNvPr id="4" name="Slide Number Placeholder 3">
            <a:extLst>
              <a:ext uri="{FF2B5EF4-FFF2-40B4-BE49-F238E27FC236}">
                <a16:creationId xmlns:a16="http://schemas.microsoft.com/office/drawing/2014/main" id="{98D7A9CD-348B-412B-B58D-02D3040ADF8C}"/>
              </a:ext>
            </a:extLst>
          </p:cNvPr>
          <p:cNvSpPr>
            <a:spLocks noGrp="1"/>
          </p:cNvSpPr>
          <p:nvPr>
            <p:ph type="sldNum" sz="quarter" idx="5"/>
          </p:nvPr>
        </p:nvSpPr>
        <p:spPr/>
        <p:txBody>
          <a:bodyPr/>
          <a:lstStyle/>
          <a:p>
            <a:fld id="{5710D607-9BA8-426F-B97B-C91D74D9A63C}" type="slidenum">
              <a:rPr lang="en-US" smtClean="0"/>
              <a:t>111</a:t>
            </a:fld>
            <a:endParaRPr lang="en-US"/>
          </a:p>
        </p:txBody>
      </p:sp>
    </p:spTree>
    <p:extLst>
      <p:ext uri="{BB962C8B-B14F-4D97-AF65-F5344CB8AC3E}">
        <p14:creationId xmlns:p14="http://schemas.microsoft.com/office/powerpoint/2010/main" val="178931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ADAM</a:t>
            </a:r>
          </a:p>
          <a:p>
            <a:endParaRPr lang="en-US" b="0" i="0" dirty="0">
              <a:solidFill>
                <a:srgbClr val="212124"/>
              </a:solidFill>
              <a:effectLst/>
              <a:latin typeface="Proxima Nova"/>
            </a:endParaRPr>
          </a:p>
          <a:p>
            <a:r>
              <a:rPr lang="en-US" b="0" i="0" dirty="0">
                <a:solidFill>
                  <a:srgbClr val="212124"/>
                </a:solidFill>
                <a:effectLst/>
                <a:latin typeface="Proxima Nova"/>
              </a:rPr>
              <a:t>Lower Klamath National Wildlife Refuge in CA and winter waterfowl. Credit: USFWS</a:t>
            </a:r>
          </a:p>
          <a:p>
            <a:r>
              <a:rPr lang="en-US" dirty="0"/>
              <a:t>https://www.flickr.com/photos/usfws_pacificsw/52304145328/in/album-72177720301505972</a:t>
            </a:r>
          </a:p>
        </p:txBody>
      </p:sp>
      <p:sp>
        <p:nvSpPr>
          <p:cNvPr id="4" name="Slide Number Placeholder 3"/>
          <p:cNvSpPr>
            <a:spLocks noGrp="1"/>
          </p:cNvSpPr>
          <p:nvPr>
            <p:ph type="sldNum" sz="quarter" idx="5"/>
          </p:nvPr>
        </p:nvSpPr>
        <p:spPr/>
        <p:txBody>
          <a:bodyPr/>
          <a:lstStyle/>
          <a:p>
            <a:fld id="{5710D607-9BA8-426F-B97B-C91D74D9A63C}" type="slidenum">
              <a:rPr lang="en-US" smtClean="0"/>
              <a:t>6</a:t>
            </a:fld>
            <a:endParaRPr lang="en-US"/>
          </a:p>
        </p:txBody>
      </p:sp>
    </p:spTree>
    <p:extLst>
      <p:ext uri="{BB962C8B-B14F-4D97-AF65-F5344CB8AC3E}">
        <p14:creationId xmlns:p14="http://schemas.microsoft.com/office/powerpoint/2010/main" val="3139304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a:p>
            <a:endParaRPr lang="en-US" dirty="0"/>
          </a:p>
          <a:p>
            <a:r>
              <a:rPr lang="en-US" dirty="0"/>
              <a:t>Klamath River Mainstem, Oregon (USFWS 2015)</a:t>
            </a:r>
          </a:p>
        </p:txBody>
      </p:sp>
      <p:sp>
        <p:nvSpPr>
          <p:cNvPr id="4" name="Slide Number Placeholder 3"/>
          <p:cNvSpPr>
            <a:spLocks noGrp="1"/>
          </p:cNvSpPr>
          <p:nvPr>
            <p:ph type="sldNum" sz="quarter" idx="5"/>
          </p:nvPr>
        </p:nvSpPr>
        <p:spPr/>
        <p:txBody>
          <a:bodyPr/>
          <a:lstStyle/>
          <a:p>
            <a:fld id="{5710D607-9BA8-426F-B97B-C91D74D9A63C}" type="slidenum">
              <a:rPr lang="en-US" smtClean="0"/>
              <a:t>7</a:t>
            </a:fld>
            <a:endParaRPr lang="en-US"/>
          </a:p>
        </p:txBody>
      </p:sp>
    </p:spTree>
    <p:extLst>
      <p:ext uri="{BB962C8B-B14F-4D97-AF65-F5344CB8AC3E}">
        <p14:creationId xmlns:p14="http://schemas.microsoft.com/office/powerpoint/2010/main" val="95184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BRUCE</a:t>
            </a:r>
          </a:p>
          <a:p>
            <a:endParaRPr lang="en-US" dirty="0"/>
          </a:p>
          <a:p>
            <a:endParaRPr lang="en-US" dirty="0"/>
          </a:p>
          <a:p>
            <a:r>
              <a:rPr lang="en-US" dirty="0"/>
              <a:t>Lost River and Tule Lake (USFWS 2011)</a:t>
            </a:r>
          </a:p>
        </p:txBody>
      </p:sp>
      <p:sp>
        <p:nvSpPr>
          <p:cNvPr id="4" name="Slide Number Placeholder 3"/>
          <p:cNvSpPr>
            <a:spLocks noGrp="1"/>
          </p:cNvSpPr>
          <p:nvPr>
            <p:ph type="sldNum" sz="quarter" idx="5"/>
          </p:nvPr>
        </p:nvSpPr>
        <p:spPr/>
        <p:txBody>
          <a:bodyPr/>
          <a:lstStyle/>
          <a:p>
            <a:fld id="{5710D607-9BA8-426F-B97B-C91D74D9A63C}" type="slidenum">
              <a:rPr lang="en-US" smtClean="0"/>
              <a:t>8</a:t>
            </a:fld>
            <a:endParaRPr lang="en-US"/>
          </a:p>
        </p:txBody>
      </p:sp>
    </p:spTree>
    <p:extLst>
      <p:ext uri="{BB962C8B-B14F-4D97-AF65-F5344CB8AC3E}">
        <p14:creationId xmlns:p14="http://schemas.microsoft.com/office/powerpoint/2010/main" val="63110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BA892-F7E7-5391-D238-C650FF03D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0CC26-11C0-3F82-2B6B-A1958A12D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09093-7F3C-3D15-1AAA-65F01ED3F2B1}"/>
              </a:ext>
            </a:extLst>
          </p:cNvPr>
          <p:cNvSpPr>
            <a:spLocks noGrp="1"/>
          </p:cNvSpPr>
          <p:nvPr>
            <p:ph type="body" idx="1"/>
          </p:nvPr>
        </p:nvSpPr>
        <p:spPr/>
        <p:txBody>
          <a:bodyPr/>
          <a:lstStyle/>
          <a:p>
            <a:r>
              <a:rPr lang="en-US" dirty="0"/>
              <a:t>BRUCE</a:t>
            </a:r>
          </a:p>
          <a:p>
            <a:r>
              <a:rPr lang="en-US" dirty="0"/>
              <a:t>Lost River and Tule Lake (USFWS 2011)</a:t>
            </a:r>
          </a:p>
        </p:txBody>
      </p:sp>
      <p:sp>
        <p:nvSpPr>
          <p:cNvPr id="4" name="Slide Number Placeholder 3">
            <a:extLst>
              <a:ext uri="{FF2B5EF4-FFF2-40B4-BE49-F238E27FC236}">
                <a16:creationId xmlns:a16="http://schemas.microsoft.com/office/drawing/2014/main" id="{E4E83B09-5253-85F7-E9C1-F66748FAD060}"/>
              </a:ext>
            </a:extLst>
          </p:cNvPr>
          <p:cNvSpPr>
            <a:spLocks noGrp="1"/>
          </p:cNvSpPr>
          <p:nvPr>
            <p:ph type="sldNum" sz="quarter" idx="5"/>
          </p:nvPr>
        </p:nvSpPr>
        <p:spPr/>
        <p:txBody>
          <a:bodyPr/>
          <a:lstStyle/>
          <a:p>
            <a:fld id="{5710D607-9BA8-426F-B97B-C91D74D9A63C}" type="slidenum">
              <a:rPr lang="en-US" smtClean="0"/>
              <a:t>9</a:t>
            </a:fld>
            <a:endParaRPr lang="en-US"/>
          </a:p>
        </p:txBody>
      </p:sp>
    </p:spTree>
    <p:extLst>
      <p:ext uri="{BB962C8B-B14F-4D97-AF65-F5344CB8AC3E}">
        <p14:creationId xmlns:p14="http://schemas.microsoft.com/office/powerpoint/2010/main" val="418897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0A2406-C992-4D35-A00F-B06E8AB8128B}"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35248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A2406-C992-4D35-A00F-B06E8AB8128B}"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1992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A2406-C992-4D35-A00F-B06E8AB8128B}"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267248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406E3-7ED7-E85B-B670-815552104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23DB3E-6F6F-3015-0484-0C1D740451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7397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95EB6-CF3C-9BD9-EDFC-3B543D063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B15C4-C599-94CA-DD73-BAF60AC523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957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6FAF-1290-ED6A-C6F4-009799062984}"/>
              </a:ext>
            </a:extLst>
          </p:cNvPr>
          <p:cNvSpPr>
            <a:spLocks noGrp="1"/>
          </p:cNvSpPr>
          <p:nvPr>
            <p:ph type="title"/>
          </p:nvPr>
        </p:nvSpPr>
        <p:spPr>
          <a:xfrm>
            <a:off x="1933823" y="1987191"/>
            <a:ext cx="8324353"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943595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438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22FA71-8BFA-4C78-B238-4C51CC7BB94C}"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6/2/2025</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3CF45-1E16-48E6-81EC-9A04649E4A28}"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456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22FA71-8BFA-4C78-B238-4C51CC7BB94C}" type="datetimeFigureOut">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6/2/2025</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3CF45-1E16-48E6-81EC-9A04649E4A28}"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831041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39C4-6419-4C52-AD69-9964156E65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80BF5B-7602-4E40-8CDE-1A7E61757A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20F021-9C6C-46D4-A92B-13909A9A76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3A2BC-8863-4982-9A9C-F830F31F9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FB5E10B-6321-4680-A8E2-3AC0485F98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B6081A-77A9-4CD6-B184-4BC58C4F95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BC857-BD96-4766-816F-ABA2F2430D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9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3958C-3219-471C-9716-C0C796746B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3A2BC-8863-4982-9A9C-F830F31F9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B317CB2-B196-4EBF-B0DD-277DBF2B0B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07BE249-2B7D-4132-A8BF-A5CE063705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BC857-BD96-4766-816F-ABA2F2430D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58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A2406-C992-4D35-A00F-B06E8AB8128B}"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1976152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6B1B-7E60-4DA5-A6E7-9C3D40E52A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E2DA6-56BC-4F69-BF03-3878343001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AB6E8-F14E-4532-812C-E1E3FD64A7D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3A2BC-8863-4982-9A9C-F830F31F9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02C9CF-ECB2-4D01-9D4C-EBF45743D7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20631D-9402-4123-BE6A-D5B24B1C6B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BC857-BD96-4766-816F-ABA2F2430D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1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B2FB-CE99-4B77-A020-8B0CEBB1AF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3513F-93E1-4241-AD8B-CE0B81EF50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57FEA3-F85D-4C33-8999-EF3608D53A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879B0-241A-4A6D-9D28-D026D4811C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13A2BC-8863-4982-9A9C-F830F31F9D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13D75E7-E551-4AB9-9CF2-AB622D8A29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CA7F5F-6C41-4D64-B1ED-84505A69D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BC857-BD96-4766-816F-ABA2F2430D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42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573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897E-F72B-6CDA-BD38-BA8F890B3D8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D320D54-F7B4-B190-026D-683F2CE234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A804785-78DD-204E-909D-5E5D02C2B2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C87D3B-C135-F54C-BED8-08D1ACB96674}"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1950F220-677F-DFEE-93B0-89C1A0730A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BF5F33B6-ACA1-DF6C-1F44-C5CB6C2DC4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2324C-EBEE-EB4C-87A8-7FB617365F5B}"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3043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D734-04F4-7306-B93D-E50287B0C3B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70CF47-26E4-7D81-69C5-8262394233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1DC0FF-20B6-596A-5DE9-259786ECD4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C87D3B-C135-F54C-BED8-08D1ACB96674}"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467A8606-33CE-4330-ABAC-91E80198C8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E59822CD-C078-8C07-7119-AEB72B150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2324C-EBEE-EB4C-87A8-7FB617365F5B}"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0452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AC91-DC85-85A1-8079-A8F955F96E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BCA409-1A65-4705-3202-6BBECFFED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E341-89EB-CCDB-9D78-F9AC4FAD6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7E3542-D44A-BDC2-61D6-B36FA1039E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C87D3B-C135-F54C-BED8-08D1ACB96674}"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D589ED86-B234-4489-C010-E0D011A1DF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3CC321B4-BBD4-953A-669B-90D543622F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2324C-EBEE-EB4C-87A8-7FB617365F5B}"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1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00BF-54EB-C767-9F06-834067E304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FA105CE-5880-0718-A8BC-6A87E66CF9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7ECEB6-3931-4787-F4A1-4504F4609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8BF8D3-ABE2-B798-5A85-8F84171CA8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C87D3B-C135-F54C-BED8-08D1ACB96674}"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5CF9AE5D-4E2E-6A02-1195-3845CDAF9E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21CCB26B-2613-0815-B26A-7C884C4DED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2324C-EBEE-EB4C-87A8-7FB617365F5B}"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9070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A8BAAA-FFC8-44D7-B1FA-66C5684DEB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3C7B9-1DC3-4EAD-B34B-C352902FA8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61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21A3-8C00-9D33-239B-78938DC83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3A309-2933-92A0-0C5C-29F4438C9F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E7A7C-8D38-328B-EE85-4725E93C8C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CC1F7-8BBF-4726-8464-AC071D3219A1}"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965E5319-E815-5ECF-5C32-8BACCDE565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EA1206DE-41FD-0478-DB8C-D0E083A9E1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ADEAE-86C3-47D9-8F1D-60968A1F5C0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201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F3B8-A32D-2311-BDB2-81B5675E9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308A6-E22C-7268-5A0E-CDB5ECC7A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7AEDE-40EE-C7E2-6821-A8EB9DA315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CC1F7-8BBF-4726-8464-AC071D3219A1}"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3E916089-F24B-BE1C-48CD-0EEB351882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811E5CB2-ED3D-1B88-0013-7A2065EB4E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ADEAE-86C3-47D9-8F1D-60968A1F5C0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26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6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A2406-C992-4D35-A00F-B06E8AB8128B}"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482350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A5FA6-4112-7EB5-9B94-D8BCFDB78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CC1F7-8BBF-4726-8464-AC071D3219A1}"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F7591314-382B-81F5-0AAE-955A8981C7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FC93D997-1B8F-08A5-B29A-53E68B3F60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ADEAE-86C3-47D9-8F1D-60968A1F5C0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5451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F0B5-900A-3535-6358-5475C1FE8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413C5-6AD7-8660-D0D2-B39EC7DCA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7AE9C-3594-58F8-9FBB-6C2E7B8D8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E921A-3ECE-92C2-4531-7148BD700D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CC1F7-8BBF-4726-8464-AC071D3219A1}"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E2710385-62AC-B5AC-4BCC-98999FF7A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FFD5DC3D-79DE-78A1-F52E-282CC85C82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ADEAE-86C3-47D9-8F1D-60968A1F5C0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030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6CF2-7B37-327A-B9DA-D7A5C58EC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161B44-E71A-6886-A055-73B3455F8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CCC1F7-8BBF-4726-8464-AC071D3219A1}"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3332D2E1-ACFC-5D97-E438-9F194A8E9F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69239134-2158-3A3E-0AD5-CBD2995E70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ADEAE-86C3-47D9-8F1D-60968A1F5C0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2140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90898BA-1037-4BAF-8CC4-EA2744F3B843}"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60DA28-2D9A-418B-AAE0-13B5E75E9AC0}"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127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D09A5-0B54-41F8-9411-9908B5ADF197}" type="datetimeFigureOut">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6/2/2025</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DEB7F-1266-4899-AC35-E283C17860D7}"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883258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D09A5-0B54-41F8-9411-9908B5ADF197}" type="datetimeFigureOut">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6/2/2025</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DEB7F-1266-4899-AC35-E283C17860D7}"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181308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D09A5-0B54-41F8-9411-9908B5ADF197}" type="datetimeFigureOut">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6/2/2025</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DEB7F-1266-4899-AC35-E283C17860D7}"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549738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ED09A5-0B54-41F8-9411-9908B5ADF197}" type="datetimeFigureOut">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6/2/2025</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BDEB7F-1266-4899-AC35-E283C17860D7}"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917098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EFF0-72D8-C575-C14C-67C65E7B1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8E104-93BF-1B68-9CD9-220C2F2997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E1A3C-CFC8-D820-5266-5F01E780736B}"/>
              </a:ext>
            </a:extLst>
          </p:cNvPr>
          <p:cNvSpPr>
            <a:spLocks noGrp="1"/>
          </p:cNvSpPr>
          <p:nvPr>
            <p:ph type="dt" sz="half" idx="10"/>
          </p:nvPr>
        </p:nvSpPr>
        <p:spPr/>
        <p:txBody>
          <a:bodyPr/>
          <a:lstStyle/>
          <a:p>
            <a:fld id="{AF12D6FD-2501-4F8C-9F67-EF1D00857408}" type="datetimeFigureOut">
              <a:rPr lang="en-US" smtClean="0"/>
              <a:t>6/2/2025</a:t>
            </a:fld>
            <a:endParaRPr lang="en-US"/>
          </a:p>
        </p:txBody>
      </p:sp>
      <p:sp>
        <p:nvSpPr>
          <p:cNvPr id="5" name="Footer Placeholder 4">
            <a:extLst>
              <a:ext uri="{FF2B5EF4-FFF2-40B4-BE49-F238E27FC236}">
                <a16:creationId xmlns:a16="http://schemas.microsoft.com/office/drawing/2014/main" id="{FBFE8839-44EA-D5E0-A315-4CE544D19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B47B4-A18A-6787-CDF3-D09CBC67CF0D}"/>
              </a:ext>
            </a:extLst>
          </p:cNvPr>
          <p:cNvSpPr>
            <a:spLocks noGrp="1"/>
          </p:cNvSpPr>
          <p:nvPr>
            <p:ph type="sldNum" sz="quarter" idx="12"/>
          </p:nvPr>
        </p:nvSpPr>
        <p:spPr/>
        <p:txBody>
          <a:bodyPr/>
          <a:lstStyle/>
          <a:p>
            <a:fld id="{933D485E-0F09-4C68-9D21-FADF4223D7EE}" type="slidenum">
              <a:rPr lang="en-US" smtClean="0"/>
              <a:t>‹#›</a:t>
            </a:fld>
            <a:endParaRPr lang="en-US"/>
          </a:p>
        </p:txBody>
      </p:sp>
    </p:spTree>
    <p:extLst>
      <p:ext uri="{BB962C8B-B14F-4D97-AF65-F5344CB8AC3E}">
        <p14:creationId xmlns:p14="http://schemas.microsoft.com/office/powerpoint/2010/main" val="912360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5D41-60DE-25D3-4ADB-B551178E6F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9CF44-6506-48F4-0701-9F2A59A4B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00AAD-4756-F9DA-2E5F-7E506CC3A732}"/>
              </a:ext>
            </a:extLst>
          </p:cNvPr>
          <p:cNvSpPr>
            <a:spLocks noGrp="1"/>
          </p:cNvSpPr>
          <p:nvPr>
            <p:ph type="dt" sz="half" idx="10"/>
          </p:nvPr>
        </p:nvSpPr>
        <p:spPr/>
        <p:txBody>
          <a:bodyPr/>
          <a:lstStyle/>
          <a:p>
            <a:fld id="{AF12D6FD-2501-4F8C-9F67-EF1D00857408}" type="datetimeFigureOut">
              <a:rPr lang="en-US" smtClean="0"/>
              <a:t>6/2/2025</a:t>
            </a:fld>
            <a:endParaRPr lang="en-US"/>
          </a:p>
        </p:txBody>
      </p:sp>
      <p:sp>
        <p:nvSpPr>
          <p:cNvPr id="5" name="Footer Placeholder 4">
            <a:extLst>
              <a:ext uri="{FF2B5EF4-FFF2-40B4-BE49-F238E27FC236}">
                <a16:creationId xmlns:a16="http://schemas.microsoft.com/office/drawing/2014/main" id="{E88B13CF-3AAB-BCDB-52DB-2C63978B9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59D8F-5DAC-B4D5-19B6-67BA0D409AB1}"/>
              </a:ext>
            </a:extLst>
          </p:cNvPr>
          <p:cNvSpPr>
            <a:spLocks noGrp="1"/>
          </p:cNvSpPr>
          <p:nvPr>
            <p:ph type="sldNum" sz="quarter" idx="12"/>
          </p:nvPr>
        </p:nvSpPr>
        <p:spPr/>
        <p:txBody>
          <a:bodyPr/>
          <a:lstStyle/>
          <a:p>
            <a:fld id="{933D485E-0F09-4C68-9D21-FADF4223D7EE}" type="slidenum">
              <a:rPr lang="en-US" smtClean="0"/>
              <a:t>‹#›</a:t>
            </a:fld>
            <a:endParaRPr lang="en-US"/>
          </a:p>
        </p:txBody>
      </p:sp>
    </p:spTree>
    <p:extLst>
      <p:ext uri="{BB962C8B-B14F-4D97-AF65-F5344CB8AC3E}">
        <p14:creationId xmlns:p14="http://schemas.microsoft.com/office/powerpoint/2010/main" val="78187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sz="half" idx="1"/>
          </p:nvPr>
        </p:nvSpPr>
        <p:spPr>
          <a:xfrm>
            <a:off x="609600" y="1600205"/>
            <a:ext cx="53848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5"/>
            <a:ext cx="5384800" cy="4525963"/>
          </a:xfrm>
        </p:spPr>
        <p:txBody>
          <a:bodyPr>
            <a:normAutofit/>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20A2406-C992-4D35-A00F-B06E8AB8128B}"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401382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A2406-C992-4D35-A00F-B06E8AB8128B}"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366843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A2406-C992-4D35-A00F-B06E8AB8128B}"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253569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A2406-C992-4D35-A00F-B06E8AB8128B}"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375333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A2406-C992-4D35-A00F-B06E8AB8128B}"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296175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A2406-C992-4D35-A00F-B06E8AB8128B}"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EDE00-3327-42AF-847D-ADDE6B4DF0A0}" type="slidenum">
              <a:rPr lang="en-US" smtClean="0"/>
              <a:t>‹#›</a:t>
            </a:fld>
            <a:endParaRPr lang="en-US"/>
          </a:p>
        </p:txBody>
      </p:sp>
    </p:spTree>
    <p:extLst>
      <p:ext uri="{BB962C8B-B14F-4D97-AF65-F5344CB8AC3E}">
        <p14:creationId xmlns:p14="http://schemas.microsoft.com/office/powerpoint/2010/main" val="112396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10.xml"/><Relationship Id="rId4" Type="http://schemas.openxmlformats.org/officeDocument/2006/relationships/slideLayout" Target="../slideLayouts/slideLayout3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6.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8.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A2406-C992-4D35-A00F-B06E8AB8128B}" type="datetimeFigureOut">
              <a:rPr lang="en-US" smtClean="0"/>
              <a:t>6/2/2025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DE00-3327-42AF-847D-ADDE6B4DF0A0}" type="slidenum">
              <a:rPr lang="en-US" smtClean="0"/>
              <a:t>‹#›</a:t>
            </a:fld>
            <a:endParaRPr lang="en-US"/>
          </a:p>
        </p:txBody>
      </p:sp>
    </p:spTree>
    <p:extLst>
      <p:ext uri="{BB962C8B-B14F-4D97-AF65-F5344CB8AC3E}">
        <p14:creationId xmlns:p14="http://schemas.microsoft.com/office/powerpoint/2010/main" val="4521137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EED09A5-0B54-41F8-9411-9908B5ADF197}" type="datetimeFigureOut">
              <a:rPr lang="en-US" smtClean="0"/>
              <a:t>6/2/2025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FBDEB7F-1266-4899-AC35-E283C17860D7}" type="slidenum">
              <a:rPr lang="en-US" smtClean="0"/>
              <a:t>‹#›</a:t>
            </a:fld>
            <a:endParaRPr lang="en-US"/>
          </a:p>
        </p:txBody>
      </p:sp>
    </p:spTree>
    <p:extLst>
      <p:ext uri="{BB962C8B-B14F-4D97-AF65-F5344CB8AC3E}">
        <p14:creationId xmlns:p14="http://schemas.microsoft.com/office/powerpoint/2010/main" val="1425659001"/>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075C55-82D1-489E-E858-5A6AAD32D1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266E41-3AF5-8E61-9879-A7BF56E29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E6A64-B734-75DC-0AF7-1405E5E06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12D6FD-2501-4F8C-9F67-EF1D00857408}" type="datetimeFigureOut">
              <a:rPr lang="en-US" smtClean="0"/>
              <a:t>6/2/2025</a:t>
            </a:fld>
            <a:endParaRPr lang="en-US"/>
          </a:p>
        </p:txBody>
      </p:sp>
      <p:sp>
        <p:nvSpPr>
          <p:cNvPr id="5" name="Footer Placeholder 4">
            <a:extLst>
              <a:ext uri="{FF2B5EF4-FFF2-40B4-BE49-F238E27FC236}">
                <a16:creationId xmlns:a16="http://schemas.microsoft.com/office/drawing/2014/main" id="{37F91ECF-4607-7857-5998-A2B5565D7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1E46B3-AAE9-C5B8-DD68-72516A328C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3D485E-0F09-4C68-9D21-FADF4223D7EE}" type="slidenum">
              <a:rPr lang="en-US" smtClean="0"/>
              <a:t>‹#›</a:t>
            </a:fld>
            <a:endParaRPr lang="en-US"/>
          </a:p>
        </p:txBody>
      </p:sp>
    </p:spTree>
    <p:extLst>
      <p:ext uri="{BB962C8B-B14F-4D97-AF65-F5344CB8AC3E}">
        <p14:creationId xmlns:p14="http://schemas.microsoft.com/office/powerpoint/2010/main" val="455047608"/>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C5B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C7B9C2-3051-0D32-6215-D4A5E498B3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5CC7F-49AE-0AD6-9A4B-B9E70A9EFDF1}"/>
              </a:ext>
            </a:extLst>
          </p:cNvPr>
          <p:cNvSpPr>
            <a:spLocks noGrp="1"/>
          </p:cNvSpPr>
          <p:nvPr>
            <p:ph type="body" idx="1"/>
          </p:nvPr>
        </p:nvSpPr>
        <p:spPr>
          <a:xfrm>
            <a:off x="838200" y="1825625"/>
            <a:ext cx="10515600" cy="35013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C228E62-534A-43C7-9C4D-47D1FEFF05D3}"/>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31531" y="5841147"/>
            <a:ext cx="931715" cy="931715"/>
          </a:xfrm>
          <a:prstGeom prst="rect">
            <a:avLst/>
          </a:prstGeom>
        </p:spPr>
      </p:pic>
      <p:cxnSp>
        <p:nvCxnSpPr>
          <p:cNvPr id="9" name="Straight Connector 8">
            <a:extLst>
              <a:ext uri="{FF2B5EF4-FFF2-40B4-BE49-F238E27FC236}">
                <a16:creationId xmlns:a16="http://schemas.microsoft.com/office/drawing/2014/main" id="{4E1E7ECC-B9D7-473C-B311-781C90970955}"/>
              </a:ext>
            </a:extLst>
          </p:cNvPr>
          <p:cNvCxnSpPr/>
          <p:nvPr userDrawn="1"/>
        </p:nvCxnSpPr>
        <p:spPr>
          <a:xfrm>
            <a:off x="-10155" y="5786557"/>
            <a:ext cx="12192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A colorful circle with white lines&#10;&#10;Description automatically generated">
            <a:extLst>
              <a:ext uri="{FF2B5EF4-FFF2-40B4-BE49-F238E27FC236}">
                <a16:creationId xmlns:a16="http://schemas.microsoft.com/office/drawing/2014/main" id="{42DE05E0-C735-4358-8363-B698CCE373F8}"/>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9971630" y="5753851"/>
            <a:ext cx="2184736" cy="1106307"/>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110;p2" descr="U.S. Geological Survey logo">
            <a:extLst>
              <a:ext uri="{FF2B5EF4-FFF2-40B4-BE49-F238E27FC236}">
                <a16:creationId xmlns:a16="http://schemas.microsoft.com/office/drawing/2014/main" id="{1F226774-13D2-4B6C-8B3C-A34FFE2B1E76}"/>
              </a:ext>
            </a:extLst>
          </p:cNvPr>
          <p:cNvPicPr preferRelativeResize="0"/>
          <p:nvPr userDrawn="1"/>
        </p:nvPicPr>
        <p:blipFill rotWithShape="1">
          <a:blip r:embed="rId8" cstate="email">
            <a:alphaModFix/>
            <a:extLst>
              <a:ext uri="{28A0092B-C50C-407E-A947-70E740481C1C}">
                <a14:useLocalDpi xmlns:a14="http://schemas.microsoft.com/office/drawing/2010/main"/>
              </a:ext>
            </a:extLst>
          </a:blip>
          <a:srcRect/>
          <a:stretch/>
        </p:blipFill>
        <p:spPr>
          <a:xfrm>
            <a:off x="1187845" y="6043529"/>
            <a:ext cx="1294840" cy="526951"/>
          </a:xfrm>
          <a:prstGeom prst="rect">
            <a:avLst/>
          </a:prstGeom>
          <a:noFill/>
          <a:ln>
            <a:noFill/>
          </a:ln>
        </p:spPr>
      </p:pic>
    </p:spTree>
    <p:extLst>
      <p:ext uri="{BB962C8B-B14F-4D97-AF65-F5344CB8AC3E}">
        <p14:creationId xmlns:p14="http://schemas.microsoft.com/office/powerpoint/2010/main" val="1120563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4" cstate="email">
            <a:alphaModFix amt="7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122FA71-8BFA-4C78-B238-4C51CC7BB94C}" type="datetimeFigureOut">
              <a:rPr lang="en-US" smtClean="0"/>
              <a:t>6/2/2025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293CF45-1E16-48E6-81EC-9A04649E4A28}" type="slidenum">
              <a:rPr lang="en-US" smtClean="0"/>
              <a:t>‹#›</a:t>
            </a:fld>
            <a:endParaRPr lang="en-US"/>
          </a:p>
        </p:txBody>
      </p:sp>
    </p:spTree>
    <p:extLst>
      <p:ext uri="{BB962C8B-B14F-4D97-AF65-F5344CB8AC3E}">
        <p14:creationId xmlns:p14="http://schemas.microsoft.com/office/powerpoint/2010/main" val="3546761839"/>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alpha val="7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57C6E5-AB72-4E3E-9490-A297E35D8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A494BA-AD26-4071-90B7-EF2DAC3BE0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AA031-693A-4B66-8278-B6BC5ABF3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3A2BC-8863-4982-9A9C-F830F31F9DF9}" type="datetimeFigureOut">
              <a:rPr lang="en-US" smtClean="0"/>
              <a:t>6/2/2025</a:t>
            </a:fld>
            <a:endParaRPr lang="en-US"/>
          </a:p>
        </p:txBody>
      </p:sp>
      <p:sp>
        <p:nvSpPr>
          <p:cNvPr id="5" name="Footer Placeholder 4">
            <a:extLst>
              <a:ext uri="{FF2B5EF4-FFF2-40B4-BE49-F238E27FC236}">
                <a16:creationId xmlns:a16="http://schemas.microsoft.com/office/drawing/2014/main" id="{10AF5427-D0A0-464D-9FAE-5E331982B0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2D2FB1-FF9D-448E-8E4A-CFA91C0E9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BC857-BD96-4766-816F-ABA2F2430D36}" type="slidenum">
              <a:rPr lang="en-US" smtClean="0"/>
              <a:t>‹#›</a:t>
            </a:fld>
            <a:endParaRPr lang="en-US"/>
          </a:p>
        </p:txBody>
      </p:sp>
    </p:spTree>
    <p:extLst>
      <p:ext uri="{BB962C8B-B14F-4D97-AF65-F5344CB8AC3E}">
        <p14:creationId xmlns:p14="http://schemas.microsoft.com/office/powerpoint/2010/main" val="166567345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alpha val="74000"/>
          </a:schemeClr>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2252581"/>
      </p:ext>
    </p:extLst>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25170-04D0-0395-8742-4AD52A4E5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FD58F4-E539-8C61-F665-ACCA4E5E27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91566C-3CE6-B8CC-0D8B-82DB54992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C87D3B-C135-F54C-BED8-08D1ACB96674}" type="datetimeFigureOut">
              <a:rPr lang="en-US" smtClean="0"/>
              <a:t>6/2/2025</a:t>
            </a:fld>
            <a:endParaRPr lang="en-US"/>
          </a:p>
        </p:txBody>
      </p:sp>
      <p:sp>
        <p:nvSpPr>
          <p:cNvPr id="5" name="Footer Placeholder 4">
            <a:extLst>
              <a:ext uri="{FF2B5EF4-FFF2-40B4-BE49-F238E27FC236}">
                <a16:creationId xmlns:a16="http://schemas.microsoft.com/office/drawing/2014/main" id="{43D81623-123A-C518-B34A-50AED98B5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34B09D-3068-9F08-83CB-28BFC567C4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82324C-EBEE-EB4C-87A8-7FB617365F5B}" type="slidenum">
              <a:rPr lang="en-US" smtClean="0"/>
              <a:t>‹#›</a:t>
            </a:fld>
            <a:endParaRPr lang="en-US"/>
          </a:p>
        </p:txBody>
      </p:sp>
    </p:spTree>
    <p:extLst>
      <p:ext uri="{BB962C8B-B14F-4D97-AF65-F5344CB8AC3E}">
        <p14:creationId xmlns:p14="http://schemas.microsoft.com/office/powerpoint/2010/main" val="36563631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8BAAA-FFC8-44D7-B1FA-66C5684DEB35}" type="datetimeFigureOut">
              <a:rPr lang="en-US" smtClean="0"/>
              <a:t>6/2/2025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3C7B9-1DC3-4EAD-B34B-C352902FA848}" type="slidenum">
              <a:rPr lang="en-US" smtClean="0"/>
              <a:t>‹#›</a:t>
            </a:fld>
            <a:endParaRPr lang="en-US"/>
          </a:p>
        </p:txBody>
      </p:sp>
    </p:spTree>
    <p:extLst>
      <p:ext uri="{BB962C8B-B14F-4D97-AF65-F5344CB8AC3E}">
        <p14:creationId xmlns:p14="http://schemas.microsoft.com/office/powerpoint/2010/main" val="2439615300"/>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4985F-26E6-64A8-EA23-EF73A2BDC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36AE23-41A9-26E4-306B-2DB7B4721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E8537-097B-FF2A-3095-6490579BF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CCC1F7-8BBF-4726-8464-AC071D3219A1}" type="datetimeFigureOut">
              <a:rPr lang="en-US" smtClean="0"/>
              <a:t>6/2/2025</a:t>
            </a:fld>
            <a:endParaRPr lang="en-US"/>
          </a:p>
        </p:txBody>
      </p:sp>
      <p:sp>
        <p:nvSpPr>
          <p:cNvPr id="5" name="Footer Placeholder 4">
            <a:extLst>
              <a:ext uri="{FF2B5EF4-FFF2-40B4-BE49-F238E27FC236}">
                <a16:creationId xmlns:a16="http://schemas.microsoft.com/office/drawing/2014/main" id="{BA357964-7323-7161-0C04-D5D24A44B2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1AE587-76AB-3856-BA88-506BD29D1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7ADEAE-86C3-47D9-8F1D-60968A1F5C06}" type="slidenum">
              <a:rPr lang="en-US" smtClean="0"/>
              <a:t>‹#›</a:t>
            </a:fld>
            <a:endParaRPr lang="en-US"/>
          </a:p>
        </p:txBody>
      </p:sp>
    </p:spTree>
    <p:extLst>
      <p:ext uri="{BB962C8B-B14F-4D97-AF65-F5344CB8AC3E}">
        <p14:creationId xmlns:p14="http://schemas.microsoft.com/office/powerpoint/2010/main" val="39777297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898BA-1037-4BAF-8CC4-EA2744F3B843}" type="datetimeFigureOut">
              <a:rPr lang="en-US" smtClean="0"/>
              <a:t>6/2/2025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0DA28-2D9A-418B-AAE0-13B5E75E9AC0}" type="slidenum">
              <a:rPr lang="en-US" smtClean="0"/>
              <a:t>‹#›</a:t>
            </a:fld>
            <a:endParaRPr lang="en-US"/>
          </a:p>
        </p:txBody>
      </p:sp>
    </p:spTree>
    <p:extLst>
      <p:ext uri="{BB962C8B-B14F-4D97-AF65-F5344CB8AC3E}">
        <p14:creationId xmlns:p14="http://schemas.microsoft.com/office/powerpoint/2010/main" val="1728189156"/>
      </p:ext>
    </p:extLst>
  </p:cSld>
  <p:clrMap bg1="dk1" tx1="lt1" bg2="dk2" tx2="lt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37.xml"/><Relationship Id="rId6" Type="http://schemas.openxmlformats.org/officeDocument/2006/relationships/image" Target="../media/image98.jpeg"/><Relationship Id="rId5" Type="http://schemas.microsoft.com/office/2007/relationships/hdphoto" Target="../media/hdphoto2.wdp"/><Relationship Id="rId4" Type="http://schemas.openxmlformats.org/officeDocument/2006/relationships/image" Target="../media/image97.png"/><Relationship Id="rId9"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3.png"/><Relationship Id="rId1" Type="http://schemas.openxmlformats.org/officeDocument/2006/relationships/slideLayout" Target="../slideLayouts/slideLayout37.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hyperlink" Target="https://doi.org/10.1002/fee.2848" TargetMode="Externa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1.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C0865-0F00-5FFB-9CCA-BA82BA6D09D2}"/>
              </a:ext>
            </a:extLst>
          </p:cNvPr>
          <p:cNvSpPr>
            <a:spLocks noGrp="1"/>
          </p:cNvSpPr>
          <p:nvPr>
            <p:ph type="ctrTitle"/>
          </p:nvPr>
        </p:nvSpPr>
        <p:spPr>
          <a:xfrm>
            <a:off x="392907" y="1239934"/>
            <a:ext cx="4147704" cy="3417403"/>
          </a:xfrm>
        </p:spPr>
        <p:txBody>
          <a:bodyPr vert="horz" lIns="91440" tIns="45720" rIns="91440" bIns="45720" rtlCol="0">
            <a:normAutofit/>
          </a:bodyPr>
          <a:lstStyle/>
          <a:p>
            <a:pPr algn="l" defTabSz="914400">
              <a:lnSpc>
                <a:spcPct val="90000"/>
              </a:lnSpc>
            </a:pPr>
            <a:r>
              <a:rPr lang="en-US" sz="4000" b="1" i="0" dirty="0">
                <a:solidFill>
                  <a:schemeClr val="tx1">
                    <a:lumMod val="85000"/>
                    <a:lumOff val="15000"/>
                  </a:schemeClr>
                </a:solidFill>
                <a:effectLst/>
                <a:latin typeface="Calibri" panose="020F0502020204030204" pitchFamily="34" charset="0"/>
              </a:rPr>
              <a:t>Klamath Basin </a:t>
            </a:r>
            <a:br>
              <a:rPr lang="en-US" sz="4000" b="1" i="0" dirty="0">
                <a:solidFill>
                  <a:schemeClr val="tx1">
                    <a:lumMod val="85000"/>
                    <a:lumOff val="15000"/>
                  </a:schemeClr>
                </a:solidFill>
                <a:effectLst/>
                <a:latin typeface="Calibri" panose="020F0502020204030204" pitchFamily="34" charset="0"/>
              </a:rPr>
            </a:br>
            <a:r>
              <a:rPr lang="en-US" sz="4000" b="1" i="0" dirty="0">
                <a:solidFill>
                  <a:schemeClr val="tx1">
                    <a:lumMod val="85000"/>
                    <a:lumOff val="15000"/>
                  </a:schemeClr>
                </a:solidFill>
                <a:effectLst/>
                <a:latin typeface="Calibri" panose="020F0502020204030204" pitchFamily="34" charset="0"/>
              </a:rPr>
              <a:t>Collaborative </a:t>
            </a:r>
            <a:br>
              <a:rPr lang="en-US" sz="4000" b="1" i="0" dirty="0">
                <a:solidFill>
                  <a:schemeClr val="tx1">
                    <a:lumMod val="85000"/>
                    <a:lumOff val="15000"/>
                  </a:schemeClr>
                </a:solidFill>
                <a:effectLst/>
                <a:latin typeface="Calibri" panose="020F0502020204030204" pitchFamily="34" charset="0"/>
              </a:rPr>
            </a:br>
            <a:r>
              <a:rPr lang="en-US" sz="4000" b="1" i="0" dirty="0">
                <a:solidFill>
                  <a:schemeClr val="tx1">
                    <a:lumMod val="85000"/>
                    <a:lumOff val="15000"/>
                  </a:schemeClr>
                </a:solidFill>
                <a:effectLst/>
                <a:latin typeface="Calibri" panose="020F0502020204030204" pitchFamily="34" charset="0"/>
              </a:rPr>
              <a:t>Monitoring Plan </a:t>
            </a:r>
            <a:br>
              <a:rPr lang="en-US" sz="4000" b="1" i="0" dirty="0">
                <a:solidFill>
                  <a:schemeClr val="tx1">
                    <a:lumMod val="85000"/>
                    <a:lumOff val="15000"/>
                  </a:schemeClr>
                </a:solidFill>
                <a:effectLst/>
                <a:latin typeface="Calibri" panose="020F0502020204030204" pitchFamily="34" charset="0"/>
              </a:rPr>
            </a:br>
            <a:r>
              <a:rPr lang="en-US" sz="4000" b="1" i="0" dirty="0">
                <a:solidFill>
                  <a:schemeClr val="tx1">
                    <a:lumMod val="85000"/>
                    <a:lumOff val="15000"/>
                  </a:schemeClr>
                </a:solidFill>
                <a:effectLst/>
                <a:latin typeface="Calibri" panose="020F0502020204030204" pitchFamily="34" charset="0"/>
              </a:rPr>
              <a:t>Workshop</a:t>
            </a:r>
            <a:r>
              <a:rPr lang="en-US" sz="4000" b="0" i="0" dirty="0">
                <a:solidFill>
                  <a:schemeClr val="tx1">
                    <a:lumMod val="85000"/>
                    <a:lumOff val="15000"/>
                  </a:schemeClr>
                </a:solidFill>
                <a:effectLst/>
                <a:latin typeface="Calibri" panose="020F0502020204030204" pitchFamily="34" charset="0"/>
              </a:rPr>
              <a:t> </a:t>
            </a:r>
            <a:br>
              <a:rPr lang="en-US" sz="4000" b="0" i="0" dirty="0">
                <a:solidFill>
                  <a:schemeClr val="tx1">
                    <a:lumMod val="85000"/>
                    <a:lumOff val="15000"/>
                  </a:schemeClr>
                </a:solidFill>
                <a:effectLst/>
                <a:latin typeface="Calibri" panose="020F0502020204030204" pitchFamily="34" charset="0"/>
              </a:rPr>
            </a:br>
            <a:br>
              <a:rPr lang="en-US" sz="4000" b="0" i="0" dirty="0">
                <a:solidFill>
                  <a:schemeClr val="tx1">
                    <a:lumMod val="85000"/>
                    <a:lumOff val="15000"/>
                  </a:schemeClr>
                </a:solidFill>
                <a:effectLst/>
                <a:latin typeface="Calibri" panose="020F0502020204030204" pitchFamily="34" charset="0"/>
              </a:rPr>
            </a:br>
            <a:r>
              <a:rPr lang="en-US" sz="3300" b="0" i="1" dirty="0">
                <a:solidFill>
                  <a:schemeClr val="tx1">
                    <a:lumMod val="85000"/>
                    <a:lumOff val="15000"/>
                  </a:schemeClr>
                </a:solidFill>
                <a:effectLst/>
                <a:latin typeface="Calibri" panose="020F0502020204030204" pitchFamily="34" charset="0"/>
              </a:rPr>
              <a:t>for a post-dam era</a:t>
            </a:r>
            <a:endParaRPr lang="en-US" sz="3300" i="1" kern="1200" dirty="0">
              <a:solidFill>
                <a:schemeClr val="tx1">
                  <a:lumMod val="85000"/>
                  <a:lumOff val="15000"/>
                </a:schemeClr>
              </a:solidFill>
              <a:latin typeface="+mj-lt"/>
              <a:ea typeface="+mj-ea"/>
              <a:cs typeface="+mj-cs"/>
            </a:endParaRPr>
          </a:p>
        </p:txBody>
      </p:sp>
      <p:sp>
        <p:nvSpPr>
          <p:cNvPr id="7" name="Subtitle 6">
            <a:extLst>
              <a:ext uri="{FF2B5EF4-FFF2-40B4-BE49-F238E27FC236}">
                <a16:creationId xmlns:a16="http://schemas.microsoft.com/office/drawing/2014/main" id="{43C13532-B87C-8894-D088-9AB682283270}"/>
              </a:ext>
            </a:extLst>
          </p:cNvPr>
          <p:cNvSpPr>
            <a:spLocks noGrp="1"/>
          </p:cNvSpPr>
          <p:nvPr>
            <p:ph type="subTitle" idx="1"/>
          </p:nvPr>
        </p:nvSpPr>
        <p:spPr>
          <a:xfrm>
            <a:off x="392907" y="5175800"/>
            <a:ext cx="4205311" cy="1536799"/>
          </a:xfrm>
        </p:spPr>
        <p:txBody>
          <a:bodyPr>
            <a:normAutofit/>
          </a:bodyPr>
          <a:lstStyle/>
          <a:p>
            <a:pPr algn="l" rtl="0" fontAlgn="base">
              <a:lnSpc>
                <a:spcPct val="90000"/>
              </a:lnSpc>
              <a:spcBef>
                <a:spcPts val="0"/>
              </a:spcBef>
              <a:spcAft>
                <a:spcPts val="600"/>
              </a:spcAft>
              <a:buNone/>
            </a:pPr>
            <a:r>
              <a:rPr lang="en-US" sz="2200" i="0" dirty="0">
                <a:solidFill>
                  <a:schemeClr val="tx1">
                    <a:lumMod val="85000"/>
                    <a:lumOff val="15000"/>
                  </a:schemeClr>
                </a:solidFill>
                <a:effectLst/>
              </a:rPr>
              <a:t>May 14 -15, 2025 </a:t>
            </a:r>
          </a:p>
          <a:p>
            <a:pPr algn="l" rtl="0" fontAlgn="base">
              <a:lnSpc>
                <a:spcPct val="90000"/>
              </a:lnSpc>
              <a:spcBef>
                <a:spcPts val="0"/>
              </a:spcBef>
              <a:spcAft>
                <a:spcPts val="600"/>
              </a:spcAft>
            </a:pPr>
            <a:r>
              <a:rPr lang="en-US" sz="2200" i="0" dirty="0">
                <a:solidFill>
                  <a:schemeClr val="tx1">
                    <a:lumMod val="85000"/>
                    <a:lumOff val="15000"/>
                  </a:schemeClr>
                </a:solidFill>
                <a:effectLst/>
              </a:rPr>
              <a:t>Ashland Springs Hotel</a:t>
            </a:r>
          </a:p>
          <a:p>
            <a:pPr algn="l" rtl="0" fontAlgn="base">
              <a:lnSpc>
                <a:spcPct val="90000"/>
              </a:lnSpc>
              <a:spcBef>
                <a:spcPts val="0"/>
              </a:spcBef>
              <a:spcAft>
                <a:spcPts val="600"/>
              </a:spcAft>
            </a:pPr>
            <a:r>
              <a:rPr lang="en-US" sz="2200" i="0" dirty="0">
                <a:solidFill>
                  <a:schemeClr val="tx1">
                    <a:lumMod val="85000"/>
                    <a:lumOff val="15000"/>
                  </a:schemeClr>
                </a:solidFill>
                <a:effectLst/>
              </a:rPr>
              <a:t>Ashland Oregon</a:t>
            </a:r>
          </a:p>
        </p:txBody>
      </p:sp>
      <p:grpSp>
        <p:nvGrpSpPr>
          <p:cNvPr id="17" name="Group 16">
            <a:extLst>
              <a:ext uri="{FF2B5EF4-FFF2-40B4-BE49-F238E27FC236}">
                <a16:creationId xmlns:a16="http://schemas.microsoft.com/office/drawing/2014/main" id="{0112F411-C20B-E478-AE6A-27F072AEFB9C}"/>
              </a:ext>
            </a:extLst>
          </p:cNvPr>
          <p:cNvGrpSpPr/>
          <p:nvPr/>
        </p:nvGrpSpPr>
        <p:grpSpPr>
          <a:xfrm>
            <a:off x="3538037" y="-27420"/>
            <a:ext cx="9046869" cy="6899068"/>
            <a:chOff x="3091529" y="13750"/>
            <a:chExt cx="8985595" cy="6857990"/>
          </a:xfrm>
        </p:grpSpPr>
        <p:pic>
          <p:nvPicPr>
            <p:cNvPr id="9" name="Picture 8" descr="A stream with trees and rocks&#10;&#10;AI-generated content may be incorrect.">
              <a:extLst>
                <a:ext uri="{FF2B5EF4-FFF2-40B4-BE49-F238E27FC236}">
                  <a16:creationId xmlns:a16="http://schemas.microsoft.com/office/drawing/2014/main" id="{DD2B26F7-812F-6F40-6168-AD5CEBAB8F4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91529" y="13750"/>
              <a:ext cx="8743628"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12" name="TextBox 11">
              <a:extLst>
                <a:ext uri="{FF2B5EF4-FFF2-40B4-BE49-F238E27FC236}">
                  <a16:creationId xmlns:a16="http://schemas.microsoft.com/office/drawing/2014/main" id="{3A1D9A4C-F749-A71D-4717-3265CAF77A44}"/>
                </a:ext>
              </a:extLst>
            </p:cNvPr>
            <p:cNvSpPr txBox="1"/>
            <p:nvPr/>
          </p:nvSpPr>
          <p:spPr>
            <a:xfrm>
              <a:off x="8659026" y="6502408"/>
              <a:ext cx="3418098" cy="369332"/>
            </a:xfrm>
            <a:prstGeom prst="rect">
              <a:avLst/>
            </a:prstGeom>
            <a:noFill/>
          </p:spPr>
          <p:txBody>
            <a:bodyPr wrap="square">
              <a:spAutoFit/>
            </a:bodyPr>
            <a:lstStyle/>
            <a:p>
              <a:r>
                <a:rPr lang="en-US" dirty="0">
                  <a:solidFill>
                    <a:schemeClr val="bg1">
                      <a:lumMod val="75000"/>
                    </a:schemeClr>
                  </a:solidFill>
                </a:rPr>
                <a:t>Bogus Creek, CA (Leonard 2025)</a:t>
              </a:r>
            </a:p>
          </p:txBody>
        </p:sp>
      </p:grpSp>
    </p:spTree>
    <p:extLst>
      <p:ext uri="{BB962C8B-B14F-4D97-AF65-F5344CB8AC3E}">
        <p14:creationId xmlns:p14="http://schemas.microsoft.com/office/powerpoint/2010/main" val="67404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92EE60A1-7339-B366-8639-F1AC77E50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A4B01-48D6-1EDB-F39E-B389B4292D0D}"/>
              </a:ext>
            </a:extLst>
          </p:cNvPr>
          <p:cNvSpPr>
            <a:spLocks noGrp="1"/>
          </p:cNvSpPr>
          <p:nvPr>
            <p:ph type="title"/>
          </p:nvPr>
        </p:nvSpPr>
        <p:spPr/>
        <p:txBody>
          <a:bodyPr/>
          <a:lstStyle/>
          <a:p>
            <a:r>
              <a:rPr lang="en-US" b="1" dirty="0"/>
              <a:t>Agenda</a:t>
            </a:r>
          </a:p>
        </p:txBody>
      </p:sp>
      <p:graphicFrame>
        <p:nvGraphicFramePr>
          <p:cNvPr id="4" name="Content Placeholder 3">
            <a:extLst>
              <a:ext uri="{FF2B5EF4-FFF2-40B4-BE49-F238E27FC236}">
                <a16:creationId xmlns:a16="http://schemas.microsoft.com/office/drawing/2014/main" id="{0D4C1501-A778-2A43-EB5E-C53649B39A43}"/>
              </a:ext>
            </a:extLst>
          </p:cNvPr>
          <p:cNvGraphicFramePr>
            <a:graphicFrameLocks noGrp="1"/>
          </p:cNvGraphicFramePr>
          <p:nvPr>
            <p:ph idx="1"/>
            <p:extLst>
              <p:ext uri="{D42A27DB-BD31-4B8C-83A1-F6EECF244321}">
                <p14:modId xmlns:p14="http://schemas.microsoft.com/office/powerpoint/2010/main" val="716007043"/>
              </p:ext>
            </p:extLst>
          </p:nvPr>
        </p:nvGraphicFramePr>
        <p:xfrm>
          <a:off x="1084192" y="1600200"/>
          <a:ext cx="10254046" cy="3947160"/>
        </p:xfrm>
        <a:graphic>
          <a:graphicData uri="http://schemas.openxmlformats.org/drawingml/2006/table">
            <a:tbl>
              <a:tblPr firstRow="1" bandRow="1">
                <a:tableStyleId>{2D5ABB26-0587-4C30-8999-92F81FD0307C}</a:tableStyleId>
              </a:tblPr>
              <a:tblGrid>
                <a:gridCol w="7892158">
                  <a:extLst>
                    <a:ext uri="{9D8B030D-6E8A-4147-A177-3AD203B41FA5}">
                      <a16:colId xmlns:a16="http://schemas.microsoft.com/office/drawing/2014/main" val="2086567343"/>
                    </a:ext>
                  </a:extLst>
                </a:gridCol>
                <a:gridCol w="2361888">
                  <a:extLst>
                    <a:ext uri="{9D8B030D-6E8A-4147-A177-3AD203B41FA5}">
                      <a16:colId xmlns:a16="http://schemas.microsoft.com/office/drawing/2014/main" val="261801811"/>
                    </a:ext>
                  </a:extLst>
                </a:gridCol>
              </a:tblGrid>
              <a:tr h="518160">
                <a:tc>
                  <a:txBody>
                    <a:bodyPr/>
                    <a:lstStyle/>
                    <a:p>
                      <a:r>
                        <a:rPr lang="en-US" sz="2800" dirty="0"/>
                        <a:t>Welcome and Introductory Remarks</a:t>
                      </a:r>
                    </a:p>
                  </a:txBody>
                  <a:tcPr/>
                </a:tc>
                <a:tc>
                  <a:txBody>
                    <a:bodyPr/>
                    <a:lstStyle/>
                    <a:p>
                      <a:pPr algn="l"/>
                      <a:r>
                        <a:rPr lang="en-US" sz="2800" dirty="0"/>
                        <a:t>9:00 – 9:30</a:t>
                      </a:r>
                    </a:p>
                  </a:txBody>
                  <a:tcPr/>
                </a:tc>
                <a:extLst>
                  <a:ext uri="{0D108BD9-81ED-4DB2-BD59-A6C34878D82A}">
                    <a16:rowId xmlns:a16="http://schemas.microsoft.com/office/drawing/2014/main" val="279096030"/>
                  </a:ext>
                </a:extLst>
              </a:tr>
              <a:tr h="883920">
                <a:tc>
                  <a:txBody>
                    <a:bodyPr/>
                    <a:lstStyle/>
                    <a:p>
                      <a:r>
                        <a:rPr lang="en-US" sz="2800" dirty="0"/>
                        <a:t>Existing Monitoring Activity </a:t>
                      </a:r>
                    </a:p>
                    <a:p>
                      <a:r>
                        <a:rPr lang="en-US" sz="2800" dirty="0"/>
                        <a:t>  - Collaboratives, Upper Basin, Upper and Mid River</a:t>
                      </a:r>
                    </a:p>
                  </a:txBody>
                  <a:tcPr/>
                </a:tc>
                <a:tc>
                  <a:txBody>
                    <a:bodyPr/>
                    <a:lstStyle/>
                    <a:p>
                      <a:pPr algn="l"/>
                      <a:r>
                        <a:rPr lang="en-US" sz="2800" dirty="0"/>
                        <a:t>9:30 – 11:45</a:t>
                      </a:r>
                    </a:p>
                  </a:txBody>
                  <a:tcPr/>
                </a:tc>
                <a:extLst>
                  <a:ext uri="{0D108BD9-81ED-4DB2-BD59-A6C34878D82A}">
                    <a16:rowId xmlns:a16="http://schemas.microsoft.com/office/drawing/2014/main" val="1334149340"/>
                  </a:ext>
                </a:extLst>
              </a:tr>
              <a:tr h="518160">
                <a:tc>
                  <a:txBody>
                    <a:bodyPr/>
                    <a:lstStyle/>
                    <a:p>
                      <a:r>
                        <a:rPr lang="en-US" sz="2800" dirty="0"/>
                        <a:t>Lunch</a:t>
                      </a:r>
                    </a:p>
                  </a:txBody>
                  <a:tcPr/>
                </a:tc>
                <a:tc>
                  <a:txBody>
                    <a:bodyPr/>
                    <a:lstStyle/>
                    <a:p>
                      <a:pPr algn="l"/>
                      <a:r>
                        <a:rPr lang="en-US" sz="2800" dirty="0"/>
                        <a:t>11:45 – 1:15</a:t>
                      </a:r>
                    </a:p>
                  </a:txBody>
                  <a:tcPr/>
                </a:tc>
                <a:extLst>
                  <a:ext uri="{0D108BD9-81ED-4DB2-BD59-A6C34878D82A}">
                    <a16:rowId xmlns:a16="http://schemas.microsoft.com/office/drawing/2014/main" val="2302397799"/>
                  </a:ext>
                </a:extLst>
              </a:tr>
              <a:tr h="1412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Existing Monitoring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  - Lower River, Trinity and South Trinity Rivers</a:t>
                      </a:r>
                    </a:p>
                    <a:p>
                      <a:pPr>
                        <a:spcBef>
                          <a:spcPts val="600"/>
                        </a:spcBef>
                      </a:pPr>
                      <a:r>
                        <a:rPr lang="en-US" sz="2800" dirty="0"/>
                        <a:t>Group Discussion</a:t>
                      </a:r>
                    </a:p>
                  </a:txBody>
                  <a:tcPr/>
                </a:tc>
                <a:tc>
                  <a:txBody>
                    <a:bodyPr/>
                    <a:lstStyle/>
                    <a:p>
                      <a:pPr algn="l"/>
                      <a:r>
                        <a:rPr lang="en-US" sz="2800" dirty="0"/>
                        <a:t>1:15 – 2:00</a:t>
                      </a:r>
                    </a:p>
                    <a:p>
                      <a:pPr algn="l"/>
                      <a:endParaRPr lang="en-US" sz="2800" dirty="0"/>
                    </a:p>
                    <a:p>
                      <a:pPr algn="l"/>
                      <a:r>
                        <a:rPr lang="en-US" sz="2800" dirty="0"/>
                        <a:t>2:00 – 3:30 </a:t>
                      </a:r>
                    </a:p>
                  </a:txBody>
                  <a:tcPr/>
                </a:tc>
                <a:extLst>
                  <a:ext uri="{0D108BD9-81ED-4DB2-BD59-A6C34878D82A}">
                    <a16:rowId xmlns:a16="http://schemas.microsoft.com/office/drawing/2014/main" val="2726956817"/>
                  </a:ext>
                </a:extLst>
              </a:tr>
              <a:tr h="518160">
                <a:tc>
                  <a:txBody>
                    <a:bodyPr/>
                    <a:lstStyle/>
                    <a:p>
                      <a:r>
                        <a:rPr lang="en-US" sz="2800" dirty="0"/>
                        <a:t>Plans for Day 2</a:t>
                      </a:r>
                    </a:p>
                  </a:txBody>
                  <a:tcPr/>
                </a:tc>
                <a:tc>
                  <a:txBody>
                    <a:bodyPr/>
                    <a:lstStyle/>
                    <a:p>
                      <a:pPr algn="l"/>
                      <a:r>
                        <a:rPr lang="en-US" sz="2800" dirty="0"/>
                        <a:t>3:30 – 3:45</a:t>
                      </a:r>
                    </a:p>
                  </a:txBody>
                  <a:tcPr/>
                </a:tc>
                <a:extLst>
                  <a:ext uri="{0D108BD9-81ED-4DB2-BD59-A6C34878D82A}">
                    <a16:rowId xmlns:a16="http://schemas.microsoft.com/office/drawing/2014/main" val="972196804"/>
                  </a:ext>
                </a:extLst>
              </a:tr>
            </a:tbl>
          </a:graphicData>
        </a:graphic>
      </p:graphicFrame>
    </p:spTree>
    <p:extLst>
      <p:ext uri="{BB962C8B-B14F-4D97-AF65-F5344CB8AC3E}">
        <p14:creationId xmlns:p14="http://schemas.microsoft.com/office/powerpoint/2010/main" val="31817259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38AC-CD32-45FB-A21D-B9D84FB07188}"/>
              </a:ext>
            </a:extLst>
          </p:cNvPr>
          <p:cNvSpPr>
            <a:spLocks noGrp="1"/>
          </p:cNvSpPr>
          <p:nvPr>
            <p:ph type="title"/>
          </p:nvPr>
        </p:nvSpPr>
        <p:spPr>
          <a:xfrm>
            <a:off x="629293" y="0"/>
            <a:ext cx="9905998" cy="1268858"/>
          </a:xfrm>
        </p:spPr>
        <p:txBody>
          <a:bodyPr/>
          <a:lstStyle/>
          <a:p>
            <a:br>
              <a:rPr lang="en-US" dirty="0"/>
            </a:br>
            <a:r>
              <a:rPr lang="en-US" sz="2800" dirty="0"/>
              <a:t>Adult Salmonid Disease Monitoring</a:t>
            </a:r>
            <a:endParaRPr lang="en-US" dirty="0"/>
          </a:p>
        </p:txBody>
      </p:sp>
      <p:sp>
        <p:nvSpPr>
          <p:cNvPr id="3" name="Content Placeholder 2">
            <a:extLst>
              <a:ext uri="{FF2B5EF4-FFF2-40B4-BE49-F238E27FC236}">
                <a16:creationId xmlns:a16="http://schemas.microsoft.com/office/drawing/2014/main" id="{7A1E5F33-24AF-45BB-A2FC-F3D6A692214D}"/>
              </a:ext>
            </a:extLst>
          </p:cNvPr>
          <p:cNvSpPr>
            <a:spLocks noGrp="1"/>
          </p:cNvSpPr>
          <p:nvPr>
            <p:ph sz="half" idx="1"/>
          </p:nvPr>
        </p:nvSpPr>
        <p:spPr>
          <a:xfrm>
            <a:off x="719191" y="1222624"/>
            <a:ext cx="5001070" cy="5565526"/>
          </a:xfrm>
        </p:spPr>
        <p:txBody>
          <a:bodyPr/>
          <a:lstStyle/>
          <a:p>
            <a:r>
              <a:rPr lang="en-US" dirty="0"/>
              <a:t>Crew captures adult salmon as they are migrating upstream</a:t>
            </a:r>
          </a:p>
          <a:p>
            <a:r>
              <a:rPr lang="en-US" dirty="0"/>
              <a:t>All fish are given a thorough examination to check for disease (Primarily Ich &amp; </a:t>
            </a:r>
            <a:r>
              <a:rPr lang="en-US" dirty="0" err="1"/>
              <a:t>Columnaris</a:t>
            </a:r>
            <a:r>
              <a:rPr lang="en-US" dirty="0"/>
              <a:t>)</a:t>
            </a:r>
          </a:p>
          <a:p>
            <a:r>
              <a:rPr lang="en-US" dirty="0"/>
              <a:t>Fish condition is documented and any disease levels are recorded</a:t>
            </a:r>
          </a:p>
          <a:p>
            <a:r>
              <a:rPr lang="en-US" dirty="0"/>
              <a:t>This data is used to inform water managers of conditions on the river and augment river flows if necessary</a:t>
            </a:r>
          </a:p>
          <a:p>
            <a:pPr marL="0" indent="0">
              <a:buNone/>
            </a:pPr>
            <a:endParaRPr lang="en-US" dirty="0"/>
          </a:p>
          <a:p>
            <a:pPr marL="0" indent="0">
              <a:buNone/>
            </a:pPr>
            <a:endParaRPr lang="en-US" dirty="0"/>
          </a:p>
          <a:p>
            <a:pPr marL="0" indent="0">
              <a:buNone/>
            </a:pPr>
            <a:r>
              <a:rPr lang="en-US" dirty="0"/>
              <a:t>*</a:t>
            </a:r>
            <a:r>
              <a:rPr lang="en-US" sz="1400" dirty="0"/>
              <a:t>Funded by BOR AFA</a:t>
            </a:r>
          </a:p>
          <a:p>
            <a:endParaRPr lang="en-US" dirty="0"/>
          </a:p>
        </p:txBody>
      </p:sp>
      <p:pic>
        <p:nvPicPr>
          <p:cNvPr id="10" name="Content Placeholder 9">
            <a:extLst>
              <a:ext uri="{FF2B5EF4-FFF2-40B4-BE49-F238E27FC236}">
                <a16:creationId xmlns:a16="http://schemas.microsoft.com/office/drawing/2014/main" id="{92CDC3B8-4B5B-4990-9256-82F8A82217EF}"/>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868097" y="1828800"/>
            <a:ext cx="5938651"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53799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4173A78-BF65-31B7-AB22-5F230BFD38C0}"/>
              </a:ext>
            </a:extLst>
          </p:cNvPr>
          <p:cNvSpPr>
            <a:spLocks noGrp="1"/>
          </p:cNvSpPr>
          <p:nvPr>
            <p:ph idx="1"/>
          </p:nvPr>
        </p:nvSpPr>
        <p:spPr>
          <a:xfrm>
            <a:off x="401454" y="1290144"/>
            <a:ext cx="3643674" cy="3216276"/>
          </a:xfrm>
        </p:spPr>
        <p:txBody>
          <a:bodyPr>
            <a:normAutofit/>
          </a:bodyPr>
          <a:lstStyle/>
          <a:p>
            <a:r>
              <a:rPr lang="en-US" sz="3200" dirty="0"/>
              <a:t>Other Lower Klamath Monitoring</a:t>
            </a:r>
          </a:p>
        </p:txBody>
      </p:sp>
      <p:pic>
        <p:nvPicPr>
          <p:cNvPr id="5" name="Content Placeholder 4" descr="A picture containing outdoor, sky, nature, grass&#10;&#10;Description automatically generated">
            <a:extLst>
              <a:ext uri="{FF2B5EF4-FFF2-40B4-BE49-F238E27FC236}">
                <a16:creationId xmlns:a16="http://schemas.microsoft.com/office/drawing/2014/main" id="{FC1B95CA-C3CE-8D78-0530-47DC7FB22F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a:fillRect/>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859925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FC1BC6-9314-4688-D1A9-BB54D6FE5E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20055" y="3581247"/>
            <a:ext cx="4947739" cy="2950191"/>
          </a:xfrm>
          <a:prstGeom prst="rect">
            <a:avLst/>
          </a:prstGeom>
        </p:spPr>
      </p:pic>
      <p:sp>
        <p:nvSpPr>
          <p:cNvPr id="6" name="Content Placeholder 2">
            <a:extLst>
              <a:ext uri="{FF2B5EF4-FFF2-40B4-BE49-F238E27FC236}">
                <a16:creationId xmlns:a16="http://schemas.microsoft.com/office/drawing/2014/main" id="{1038999F-0714-B776-A53D-8A8D48612ADC}"/>
              </a:ext>
            </a:extLst>
          </p:cNvPr>
          <p:cNvSpPr txBox="1">
            <a:spLocks/>
          </p:cNvSpPr>
          <p:nvPr/>
        </p:nvSpPr>
        <p:spPr>
          <a:xfrm>
            <a:off x="7273636" y="3180052"/>
            <a:ext cx="4305664" cy="5008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McGarvey Creek Beaver Dam Analogue Site &amp; PIT Tag Antennas</a:t>
            </a:r>
          </a:p>
        </p:txBody>
      </p:sp>
      <p:sp>
        <p:nvSpPr>
          <p:cNvPr id="7" name="Content Placeholder 2">
            <a:extLst>
              <a:ext uri="{FF2B5EF4-FFF2-40B4-BE49-F238E27FC236}">
                <a16:creationId xmlns:a16="http://schemas.microsoft.com/office/drawing/2014/main" id="{5F2061FA-B963-EFB1-7D0A-25CC1144A3BE}"/>
              </a:ext>
            </a:extLst>
          </p:cNvPr>
          <p:cNvSpPr txBox="1">
            <a:spLocks/>
          </p:cNvSpPr>
          <p:nvPr/>
        </p:nvSpPr>
        <p:spPr>
          <a:xfrm>
            <a:off x="8451921" y="6398716"/>
            <a:ext cx="2161592" cy="5008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McGarvey Creek Outmigrant Trap</a:t>
            </a:r>
          </a:p>
        </p:txBody>
      </p:sp>
      <p:pic>
        <p:nvPicPr>
          <p:cNvPr id="8" name="Picture 7">
            <a:extLst>
              <a:ext uri="{FF2B5EF4-FFF2-40B4-BE49-F238E27FC236}">
                <a16:creationId xmlns:a16="http://schemas.microsoft.com/office/drawing/2014/main" id="{31004E2F-9C0D-38B8-A1C7-374F86495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314" y="142087"/>
            <a:ext cx="3893967" cy="2920475"/>
          </a:xfrm>
          <a:prstGeom prst="rect">
            <a:avLst/>
          </a:prstGeom>
        </p:spPr>
      </p:pic>
      <p:pic>
        <p:nvPicPr>
          <p:cNvPr id="9" name="Picture 8">
            <a:extLst>
              <a:ext uri="{FF2B5EF4-FFF2-40B4-BE49-F238E27FC236}">
                <a16:creationId xmlns:a16="http://schemas.microsoft.com/office/drawing/2014/main" id="{5D63D887-B4EB-E6AB-0304-DA7F8D3032F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581520" y="3153282"/>
            <a:ext cx="3023119" cy="1647342"/>
          </a:xfrm>
          <a:prstGeom prst="rect">
            <a:avLst/>
          </a:prstGeom>
        </p:spPr>
      </p:pic>
      <p:sp>
        <p:nvSpPr>
          <p:cNvPr id="10" name="Content Placeholder 2">
            <a:extLst>
              <a:ext uri="{FF2B5EF4-FFF2-40B4-BE49-F238E27FC236}">
                <a16:creationId xmlns:a16="http://schemas.microsoft.com/office/drawing/2014/main" id="{86D32644-1245-CF3E-C121-8543B723D292}"/>
              </a:ext>
            </a:extLst>
          </p:cNvPr>
          <p:cNvSpPr txBox="1">
            <a:spLocks/>
          </p:cNvSpPr>
          <p:nvPr/>
        </p:nvSpPr>
        <p:spPr>
          <a:xfrm>
            <a:off x="581520" y="4722316"/>
            <a:ext cx="2161592" cy="5008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Blue Creek Spawner Surveys</a:t>
            </a:r>
          </a:p>
        </p:txBody>
      </p:sp>
      <p:pic>
        <p:nvPicPr>
          <p:cNvPr id="11" name="Picture 10" descr="A person standing next to a table with white buckets&#10;&#10;Description automatically generated">
            <a:extLst>
              <a:ext uri="{FF2B5EF4-FFF2-40B4-BE49-F238E27FC236}">
                <a16:creationId xmlns:a16="http://schemas.microsoft.com/office/drawing/2014/main" id="{C7565852-6859-0671-5A98-DF94104C32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2485" y="3180052"/>
            <a:ext cx="2171760" cy="1904891"/>
          </a:xfrm>
          <a:prstGeom prst="rect">
            <a:avLst/>
          </a:prstGeom>
        </p:spPr>
      </p:pic>
      <p:sp>
        <p:nvSpPr>
          <p:cNvPr id="12" name="Content Placeholder 2">
            <a:extLst>
              <a:ext uri="{FF2B5EF4-FFF2-40B4-BE49-F238E27FC236}">
                <a16:creationId xmlns:a16="http://schemas.microsoft.com/office/drawing/2014/main" id="{1C8FA746-BB19-9C9D-8F0C-6F2F4A083050}"/>
              </a:ext>
            </a:extLst>
          </p:cNvPr>
          <p:cNvSpPr txBox="1">
            <a:spLocks/>
          </p:cNvSpPr>
          <p:nvPr/>
        </p:nvSpPr>
        <p:spPr>
          <a:xfrm>
            <a:off x="3934408" y="4972740"/>
            <a:ext cx="2161592" cy="5008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Blue Creek Outmigrant Trap</a:t>
            </a:r>
          </a:p>
        </p:txBody>
      </p:sp>
      <p:pic>
        <p:nvPicPr>
          <p:cNvPr id="13" name="Picture 12" descr="A group of men on a boat&#10;&#10;Description automatically generated">
            <a:extLst>
              <a:ext uri="{FF2B5EF4-FFF2-40B4-BE49-F238E27FC236}">
                <a16:creationId xmlns:a16="http://schemas.microsoft.com/office/drawing/2014/main" id="{4CDCE797-6F0F-222F-459B-06F1ACF932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83859" y="142087"/>
            <a:ext cx="1250586" cy="2446628"/>
          </a:xfrm>
          <a:prstGeom prst="rect">
            <a:avLst/>
          </a:prstGeom>
        </p:spPr>
      </p:pic>
      <p:sp>
        <p:nvSpPr>
          <p:cNvPr id="14" name="Content Placeholder 2">
            <a:extLst>
              <a:ext uri="{FF2B5EF4-FFF2-40B4-BE49-F238E27FC236}">
                <a16:creationId xmlns:a16="http://schemas.microsoft.com/office/drawing/2014/main" id="{5A2D2621-418E-F1AF-46E9-139FB66D0D12}"/>
              </a:ext>
            </a:extLst>
          </p:cNvPr>
          <p:cNvSpPr txBox="1">
            <a:spLocks/>
          </p:cNvSpPr>
          <p:nvPr/>
        </p:nvSpPr>
        <p:spPr>
          <a:xfrm>
            <a:off x="4152371" y="2455781"/>
            <a:ext cx="2267683" cy="5008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Lower Klamath River – Coho Surveys</a:t>
            </a:r>
          </a:p>
        </p:txBody>
      </p:sp>
      <p:pic>
        <p:nvPicPr>
          <p:cNvPr id="16" name="Picture 15" descr="A group of men standing in front of a construction vehicle&#10;&#10;AI-generated content may be incorrect.">
            <a:extLst>
              <a:ext uri="{FF2B5EF4-FFF2-40B4-BE49-F238E27FC236}">
                <a16:creationId xmlns:a16="http://schemas.microsoft.com/office/drawing/2014/main" id="{A15B3F03-3D7C-B174-8954-D5BC77AB8C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581" y="5104080"/>
            <a:ext cx="2077811" cy="1294636"/>
          </a:xfrm>
          <a:prstGeom prst="rect">
            <a:avLst/>
          </a:prstGeom>
        </p:spPr>
      </p:pic>
      <p:sp>
        <p:nvSpPr>
          <p:cNvPr id="17" name="Content Placeholder 2">
            <a:extLst>
              <a:ext uri="{FF2B5EF4-FFF2-40B4-BE49-F238E27FC236}">
                <a16:creationId xmlns:a16="http://schemas.microsoft.com/office/drawing/2014/main" id="{6FA469B9-5B44-9157-9FE5-81813016A4CD}"/>
              </a:ext>
            </a:extLst>
          </p:cNvPr>
          <p:cNvSpPr txBox="1">
            <a:spLocks/>
          </p:cNvSpPr>
          <p:nvPr/>
        </p:nvSpPr>
        <p:spPr>
          <a:xfrm>
            <a:off x="102689" y="6341294"/>
            <a:ext cx="3119253" cy="5008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100000"/>
              <a:buFont typeface="Arial"/>
              <a:buNone/>
              <a:tabLst/>
              <a:defRPr/>
            </a:pP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YTFD-LKP &amp; Fiori </a:t>
            </a:r>
            <a:r>
              <a:rPr kumimoji="0" lang="en-US" sz="1000" b="0" i="0" u="none" strike="noStrike" kern="1200" cap="small" spc="0" normalizeH="0" baseline="0" noProof="0" dirty="0" err="1">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GeoSciences</a:t>
            </a:r>
            <a:r>
              <a:rPr kumimoji="0" lang="en-US" sz="1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 – Restoration Team</a:t>
            </a:r>
          </a:p>
        </p:txBody>
      </p:sp>
      <p:pic>
        <p:nvPicPr>
          <p:cNvPr id="18" name="Picture 17" descr="A picture containing tree, outdoor&#10;&#10;Description automatically generated">
            <a:extLst>
              <a:ext uri="{FF2B5EF4-FFF2-40B4-BE49-F238E27FC236}">
                <a16:creationId xmlns:a16="http://schemas.microsoft.com/office/drawing/2014/main" id="{90F7B002-6D11-7358-8A56-77181B1E72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35069" y="1443134"/>
            <a:ext cx="4305664" cy="1833619"/>
          </a:xfrm>
          <a:prstGeom prst="rect">
            <a:avLst/>
          </a:prstGeom>
        </p:spPr>
      </p:pic>
    </p:spTree>
    <p:extLst>
      <p:ext uri="{BB962C8B-B14F-4D97-AF65-F5344CB8AC3E}">
        <p14:creationId xmlns:p14="http://schemas.microsoft.com/office/powerpoint/2010/main" val="36109688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tree&#10;&#10;Description automatically generated with low confidence">
            <a:extLst>
              <a:ext uri="{FF2B5EF4-FFF2-40B4-BE49-F238E27FC236}">
                <a16:creationId xmlns:a16="http://schemas.microsoft.com/office/drawing/2014/main" id="{1EE593DC-9CE2-4E60-BF4A-BDAC24E5DA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7769" y="-7887"/>
            <a:ext cx="8875059" cy="6858000"/>
          </a:xfrm>
          <a:prstGeom prst="rect">
            <a:avLst/>
          </a:prstGeom>
        </p:spPr>
      </p:pic>
      <p:sp>
        <p:nvSpPr>
          <p:cNvPr id="9" name="Rectangle 8">
            <a:extLst>
              <a:ext uri="{FF2B5EF4-FFF2-40B4-BE49-F238E27FC236}">
                <a16:creationId xmlns:a16="http://schemas.microsoft.com/office/drawing/2014/main" id="{0FBA5FCC-F1D1-4FB2-8F62-300461D8F863}"/>
              </a:ext>
            </a:extLst>
          </p:cNvPr>
          <p:cNvSpPr/>
          <p:nvPr/>
        </p:nvSpPr>
        <p:spPr>
          <a:xfrm>
            <a:off x="89160" y="167951"/>
            <a:ext cx="5718806" cy="139026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itle 1">
            <a:extLst>
              <a:ext uri="{FF2B5EF4-FFF2-40B4-BE49-F238E27FC236}">
                <a16:creationId xmlns:a16="http://schemas.microsoft.com/office/drawing/2014/main" id="{74FCBCCB-B916-4401-93D2-F196F1BAEC28}"/>
              </a:ext>
            </a:extLst>
          </p:cNvPr>
          <p:cNvSpPr>
            <a:spLocks noGrp="1"/>
          </p:cNvSpPr>
          <p:nvPr>
            <p:ph type="ctrTitle"/>
          </p:nvPr>
        </p:nvSpPr>
        <p:spPr>
          <a:xfrm>
            <a:off x="191802" y="279923"/>
            <a:ext cx="5616164" cy="1222311"/>
          </a:xfrm>
        </p:spPr>
        <p:txBody>
          <a:bodyPr>
            <a:noAutofit/>
          </a:bodyPr>
          <a:lstStyle/>
          <a:p>
            <a:pPr algn="l"/>
            <a:r>
              <a:rPr lang="en-US" sz="3600" b="1" dirty="0">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McGarvey Non-Natal Coho Detections</a:t>
            </a:r>
          </a:p>
        </p:txBody>
      </p:sp>
      <p:cxnSp>
        <p:nvCxnSpPr>
          <p:cNvPr id="5" name="Straight Arrow Connector 4">
            <a:extLst>
              <a:ext uri="{FF2B5EF4-FFF2-40B4-BE49-F238E27FC236}">
                <a16:creationId xmlns:a16="http://schemas.microsoft.com/office/drawing/2014/main" id="{291587ED-C8DA-4EA3-ADB9-55B9C3342962}"/>
              </a:ext>
            </a:extLst>
          </p:cNvPr>
          <p:cNvCxnSpPr>
            <a:cxnSpLocks/>
          </p:cNvCxnSpPr>
          <p:nvPr/>
        </p:nvCxnSpPr>
        <p:spPr>
          <a:xfrm>
            <a:off x="2696557" y="3391676"/>
            <a:ext cx="1707502"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8" name="Subtitle 2">
            <a:extLst>
              <a:ext uri="{FF2B5EF4-FFF2-40B4-BE49-F238E27FC236}">
                <a16:creationId xmlns:a16="http://schemas.microsoft.com/office/drawing/2014/main" id="{AA03DF0E-C600-435C-A19B-6C597030877D}"/>
              </a:ext>
            </a:extLst>
          </p:cNvPr>
          <p:cNvSpPr txBox="1">
            <a:spLocks/>
          </p:cNvSpPr>
          <p:nvPr/>
        </p:nvSpPr>
        <p:spPr>
          <a:xfrm>
            <a:off x="648686" y="2870467"/>
            <a:ext cx="2019558" cy="10424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McGarvey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Creek</a:t>
            </a:r>
          </a:p>
        </p:txBody>
      </p:sp>
    </p:spTree>
    <p:extLst>
      <p:ext uri="{BB962C8B-B14F-4D97-AF65-F5344CB8AC3E}">
        <p14:creationId xmlns:p14="http://schemas.microsoft.com/office/powerpoint/2010/main" val="1260421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sh, soft-finned fish&#10;&#10;Description automatically generated">
            <a:extLst>
              <a:ext uri="{FF2B5EF4-FFF2-40B4-BE49-F238E27FC236}">
                <a16:creationId xmlns:a16="http://schemas.microsoft.com/office/drawing/2014/main" id="{52CBFEE5-9C85-4E38-BB10-90D7579734B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158620" y="-43033"/>
            <a:ext cx="12375384" cy="6901033"/>
          </a:xfrm>
          <a:prstGeom prst="rect">
            <a:avLst/>
          </a:prstGeom>
        </p:spPr>
      </p:pic>
      <p:sp>
        <p:nvSpPr>
          <p:cNvPr id="4" name="Title 1">
            <a:extLst>
              <a:ext uri="{FF2B5EF4-FFF2-40B4-BE49-F238E27FC236}">
                <a16:creationId xmlns:a16="http://schemas.microsoft.com/office/drawing/2014/main" id="{6EB3F44B-4D75-4546-96ED-3506DC3F1098}"/>
              </a:ext>
            </a:extLst>
          </p:cNvPr>
          <p:cNvSpPr txBox="1">
            <a:spLocks/>
          </p:cNvSpPr>
          <p:nvPr/>
        </p:nvSpPr>
        <p:spPr>
          <a:xfrm>
            <a:off x="4615654" y="779078"/>
            <a:ext cx="4072661" cy="7839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Tahoma" panose="020B0604030504040204" pitchFamily="34" charset="0"/>
                <a:cs typeface="Tahoma" panose="020B0604030504040204" pitchFamily="34" charset="0"/>
              </a:rPr>
              <a:t>Wok-</a:t>
            </a:r>
            <a:r>
              <a:rPr kumimoji="0" lang="en-US" sz="4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a:ea typeface="Tahoma" panose="020B0604030504040204" pitchFamily="34" charset="0"/>
                <a:cs typeface="Tahoma" panose="020B0604030504040204" pitchFamily="34" charset="0"/>
              </a:rPr>
              <a:t>hlew</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Tahoma" panose="020B0604030504040204" pitchFamily="34" charset="0"/>
                <a:cs typeface="Tahoma" panose="020B0604030504040204" pitchFamily="34" charset="0"/>
              </a:rPr>
              <a:t>’ </a:t>
            </a:r>
          </a:p>
        </p:txBody>
      </p:sp>
      <p:sp>
        <p:nvSpPr>
          <p:cNvPr id="9" name="Text Box 13">
            <a:extLst>
              <a:ext uri="{FF2B5EF4-FFF2-40B4-BE49-F238E27FC236}">
                <a16:creationId xmlns:a16="http://schemas.microsoft.com/office/drawing/2014/main" id="{2098FE9C-7B6C-4063-8AD5-9F21850FB13D}"/>
              </a:ext>
            </a:extLst>
          </p:cNvPr>
          <p:cNvSpPr txBox="1">
            <a:spLocks noChangeArrowheads="1"/>
          </p:cNvSpPr>
          <p:nvPr/>
        </p:nvSpPr>
        <p:spPr bwMode="auto">
          <a:xfrm>
            <a:off x="10176587" y="6017403"/>
            <a:ext cx="2024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Lucida Sans Unicode" panose="020B0602030504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Lucida Sans Unicode" panose="020B0602030504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Lucida Sans Unicode" panose="020B0602030504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Lucida Sans Unicode" panose="020B0602030504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Lucida Sans Unicode" panose="020B0602030504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E7BF5F">
                    <a:lumMod val="40000"/>
                    <a:lumOff val="60000"/>
                  </a:srgbClr>
                </a:solidFill>
                <a:effectLst/>
                <a:uLnTx/>
                <a:uFillTx/>
                <a:latin typeface="Lucida Sans Unicode" panose="020B0602030504020204" pitchFamily="34" charset="0"/>
                <a:ea typeface="+mn-ea"/>
                <a:cs typeface="+mn-cs"/>
              </a:rPr>
              <a:t>Photo by Ben </a:t>
            </a:r>
            <a:r>
              <a:rPr kumimoji="0" lang="en-US" altLang="en-US" sz="1200" b="1" i="0" u="none" strike="noStrike" kern="1200" cap="none" spc="0" normalizeH="0" baseline="0" noProof="0" dirty="0" err="1">
                <a:ln>
                  <a:noFill/>
                </a:ln>
                <a:solidFill>
                  <a:srgbClr val="E7BF5F">
                    <a:lumMod val="40000"/>
                    <a:lumOff val="60000"/>
                  </a:srgbClr>
                </a:solidFill>
                <a:effectLst/>
                <a:uLnTx/>
                <a:uFillTx/>
                <a:latin typeface="Lucida Sans Unicode" panose="020B0602030504020204" pitchFamily="34" charset="0"/>
                <a:ea typeface="+mn-ea"/>
                <a:cs typeface="+mn-cs"/>
              </a:rPr>
              <a:t>Laukka</a:t>
            </a:r>
            <a:endParaRPr kumimoji="0" lang="en-US" altLang="en-US" sz="1200" b="1" i="0" u="none" strike="noStrike" kern="1200" cap="none" spc="0" normalizeH="0" baseline="0" noProof="0" dirty="0">
              <a:ln>
                <a:noFill/>
              </a:ln>
              <a:solidFill>
                <a:srgbClr val="E7BF5F">
                  <a:lumMod val="40000"/>
                  <a:lumOff val="60000"/>
                </a:srgbClr>
              </a:solidFill>
              <a:effectLst/>
              <a:uLnTx/>
              <a:uFillTx/>
              <a:latin typeface="Lucida Sans Unicode" panose="020B0602030504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E7BF5F">
                    <a:lumMod val="40000"/>
                    <a:lumOff val="60000"/>
                  </a:srgbClr>
                </a:solidFill>
                <a:effectLst/>
                <a:uLnTx/>
                <a:uFillTx/>
                <a:latin typeface="Lucida Sans Unicode" panose="020B0602030504020204" pitchFamily="34" charset="0"/>
                <a:ea typeface="+mn-ea"/>
                <a:cs typeface="+mn-cs"/>
              </a:rPr>
              <a:t>McGarvey Creek Coho</a:t>
            </a:r>
          </a:p>
        </p:txBody>
      </p:sp>
    </p:spTree>
    <p:extLst>
      <p:ext uri="{BB962C8B-B14F-4D97-AF65-F5344CB8AC3E}">
        <p14:creationId xmlns:p14="http://schemas.microsoft.com/office/powerpoint/2010/main" val="3561317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FC27FA-F70B-4D09-531F-81326D6C52A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C76027C-26B6-067A-2D3D-34AA11F667B6}"/>
              </a:ext>
            </a:extLst>
          </p:cNvPr>
          <p:cNvGrpSpPr/>
          <p:nvPr/>
        </p:nvGrpSpPr>
        <p:grpSpPr>
          <a:xfrm>
            <a:off x="2811368" y="2737717"/>
            <a:ext cx="8181226" cy="1458395"/>
            <a:chOff x="1403615" y="2737716"/>
            <a:chExt cx="8119546" cy="1458394"/>
          </a:xfrm>
        </p:grpSpPr>
        <p:sp>
          <p:nvSpPr>
            <p:cNvPr id="5" name="TextBox 4">
              <a:extLst>
                <a:ext uri="{FF2B5EF4-FFF2-40B4-BE49-F238E27FC236}">
                  <a16:creationId xmlns:a16="http://schemas.microsoft.com/office/drawing/2014/main" id="{197368BD-2522-D1EF-64A6-161AFA5F58A0}"/>
                </a:ext>
              </a:extLst>
            </p:cNvPr>
            <p:cNvSpPr txBox="1"/>
            <p:nvPr/>
          </p:nvSpPr>
          <p:spPr>
            <a:xfrm>
              <a:off x="1575881" y="2910537"/>
              <a:ext cx="7947280" cy="707886"/>
            </a:xfrm>
            <a:prstGeom prst="rect">
              <a:avLst/>
            </a:prstGeom>
            <a:noFill/>
          </p:spPr>
          <p:txBody>
            <a:bodyPr wrap="square" rtlCol="0">
              <a:spAutoFit/>
            </a:bodyPr>
            <a:lstStyle/>
            <a:p>
              <a:r>
                <a:rPr lang="en-US" sz="4000" b="1" dirty="0"/>
                <a:t> Trinity and South Fork Trinity Rivers</a:t>
              </a:r>
            </a:p>
          </p:txBody>
        </p:sp>
        <p:cxnSp>
          <p:nvCxnSpPr>
            <p:cNvPr id="7" name="Straight Connector 6">
              <a:extLst>
                <a:ext uri="{FF2B5EF4-FFF2-40B4-BE49-F238E27FC236}">
                  <a16:creationId xmlns:a16="http://schemas.microsoft.com/office/drawing/2014/main" id="{9A5A3533-A7F7-C42B-A0A6-9361A28C79DE}"/>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9ED74FEA-884C-3EB9-E3A2-7E196DC384E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84336" y="2737717"/>
            <a:ext cx="1601648" cy="1601653"/>
          </a:xfrm>
          <a:prstGeom prst="ellipse">
            <a:avLst/>
          </a:prstGeom>
        </p:spPr>
      </p:pic>
      <p:pic>
        <p:nvPicPr>
          <p:cNvPr id="9" name="Picture 8">
            <a:extLst>
              <a:ext uri="{FF2B5EF4-FFF2-40B4-BE49-F238E27FC236}">
                <a16:creationId xmlns:a16="http://schemas.microsoft.com/office/drawing/2014/main" id="{4C771135-1B1D-45FF-C6C4-45C0D7911A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4249" y="3947463"/>
            <a:ext cx="3629237" cy="248423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A022DA6-7BE7-7482-119E-96C1B401D4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6817" y="3942599"/>
            <a:ext cx="3790909" cy="24842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9343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991B7CA6-7CA3-2B87-2EC5-65502924A1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6F47C06-5C38-37BC-D5F1-BD64487315D6}"/>
              </a:ext>
            </a:extLst>
          </p:cNvPr>
          <p:cNvGrpSpPr/>
          <p:nvPr/>
        </p:nvGrpSpPr>
        <p:grpSpPr>
          <a:xfrm>
            <a:off x="2811368" y="2737717"/>
            <a:ext cx="8181226" cy="1496260"/>
            <a:chOff x="1403615" y="2737716"/>
            <a:chExt cx="8119546" cy="1496259"/>
          </a:xfrm>
        </p:grpSpPr>
        <p:sp>
          <p:nvSpPr>
            <p:cNvPr id="5" name="TextBox 4">
              <a:extLst>
                <a:ext uri="{FF2B5EF4-FFF2-40B4-BE49-F238E27FC236}">
                  <a16:creationId xmlns:a16="http://schemas.microsoft.com/office/drawing/2014/main" id="{B0AB16F0-2A42-FD56-BF30-6F9DE9941A7C}"/>
                </a:ext>
              </a:extLst>
            </p:cNvPr>
            <p:cNvSpPr txBox="1"/>
            <p:nvPr/>
          </p:nvSpPr>
          <p:spPr>
            <a:xfrm>
              <a:off x="1575881" y="2910537"/>
              <a:ext cx="7947280" cy="1323438"/>
            </a:xfrm>
            <a:prstGeom prst="rect">
              <a:avLst/>
            </a:prstGeom>
            <a:noFill/>
          </p:spPr>
          <p:txBody>
            <a:bodyPr wrap="square" rtlCol="0">
              <a:spAutoFit/>
            </a:bodyPr>
            <a:lstStyle/>
            <a:p>
              <a:r>
                <a:rPr lang="en-US" sz="4000" b="1" dirty="0"/>
                <a:t>Group Discussion Regarding Existing Activity</a:t>
              </a:r>
            </a:p>
          </p:txBody>
        </p:sp>
        <p:cxnSp>
          <p:nvCxnSpPr>
            <p:cNvPr id="7" name="Straight Connector 6">
              <a:extLst>
                <a:ext uri="{FF2B5EF4-FFF2-40B4-BE49-F238E27FC236}">
                  <a16:creationId xmlns:a16="http://schemas.microsoft.com/office/drawing/2014/main" id="{C8714717-478B-16C7-3864-A00534AAF59D}"/>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26" name="Picture 2" descr="Group Discussion Icons - Free SVG &amp; PNG Group Discussion ...">
            <a:extLst>
              <a:ext uri="{FF2B5EF4-FFF2-40B4-BE49-F238E27FC236}">
                <a16:creationId xmlns:a16="http://schemas.microsoft.com/office/drawing/2014/main" id="{3ECFE4D9-20EF-2801-A749-898E6A417061}"/>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0514" y="2476500"/>
            <a:ext cx="1905000" cy="1905000"/>
          </a:xfrm>
          <a:prstGeom prst="rect">
            <a:avLst/>
          </a:prstGeom>
          <a:solidFill>
            <a:srgbClr val="0B6262"/>
          </a:solidFill>
        </p:spPr>
      </p:pic>
    </p:spTree>
    <p:extLst>
      <p:ext uri="{BB962C8B-B14F-4D97-AF65-F5344CB8AC3E}">
        <p14:creationId xmlns:p14="http://schemas.microsoft.com/office/powerpoint/2010/main" val="22802763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E48A-01A2-C94B-A40A-AAC6D8370139}"/>
              </a:ext>
            </a:extLst>
          </p:cNvPr>
          <p:cNvSpPr>
            <a:spLocks noGrp="1"/>
          </p:cNvSpPr>
          <p:nvPr>
            <p:ph type="title"/>
          </p:nvPr>
        </p:nvSpPr>
        <p:spPr/>
        <p:txBody>
          <a:bodyPr>
            <a:normAutofit/>
          </a:bodyPr>
          <a:lstStyle/>
          <a:p>
            <a:r>
              <a:rPr lang="en-US" dirty="0"/>
              <a:t>Handouts and Questions for Discussions </a:t>
            </a:r>
          </a:p>
        </p:txBody>
      </p:sp>
      <p:sp>
        <p:nvSpPr>
          <p:cNvPr id="5" name="Text Placeholder 4">
            <a:extLst>
              <a:ext uri="{FF2B5EF4-FFF2-40B4-BE49-F238E27FC236}">
                <a16:creationId xmlns:a16="http://schemas.microsoft.com/office/drawing/2014/main" id="{DEB5B8E9-148E-76A3-BDB2-675B4DE7922E}"/>
              </a:ext>
            </a:extLst>
          </p:cNvPr>
          <p:cNvSpPr>
            <a:spLocks noGrp="1"/>
          </p:cNvSpPr>
          <p:nvPr>
            <p:ph type="body" idx="1"/>
          </p:nvPr>
        </p:nvSpPr>
        <p:spPr/>
        <p:txBody>
          <a:bodyPr/>
          <a:lstStyle/>
          <a:p>
            <a:r>
              <a:rPr lang="en-US" dirty="0"/>
              <a:t>Handouts (resources)</a:t>
            </a:r>
          </a:p>
        </p:txBody>
      </p:sp>
      <p:sp>
        <p:nvSpPr>
          <p:cNvPr id="4" name="Content Placeholder 2">
            <a:extLst>
              <a:ext uri="{FF2B5EF4-FFF2-40B4-BE49-F238E27FC236}">
                <a16:creationId xmlns:a16="http://schemas.microsoft.com/office/drawing/2014/main" id="{E964DBBE-3E01-2456-8ED0-C5ECD939CB07}"/>
              </a:ext>
            </a:extLst>
          </p:cNvPr>
          <p:cNvSpPr>
            <a:spLocks noGrp="1"/>
          </p:cNvSpPr>
          <p:nvPr>
            <p:ph sz="half" idx="2"/>
          </p:nvPr>
        </p:nvSpPr>
        <p:spPr>
          <a:xfrm>
            <a:off x="609600" y="2174875"/>
            <a:ext cx="5386917" cy="2636693"/>
          </a:xfrm>
        </p:spPr>
        <p:txBody>
          <a:bodyPr anchor="ctr">
            <a:normAutofit/>
          </a:bodyPr>
          <a:lstStyle/>
          <a:p>
            <a:pPr marL="342265" indent="-285115"/>
            <a:r>
              <a:rPr lang="en-US" dirty="0">
                <a:ea typeface="Calibri"/>
                <a:cs typeface="Calibri"/>
              </a:rPr>
              <a:t>IFRMP goals, objectives and indicators</a:t>
            </a:r>
            <a:endParaRPr lang="en-US" dirty="0"/>
          </a:p>
          <a:p>
            <a:pPr marL="342265" indent="-285115"/>
            <a:r>
              <a:rPr lang="en-US" dirty="0"/>
              <a:t>Gaps in existing monitoring and new monitoring needed</a:t>
            </a:r>
            <a:endParaRPr lang="en-US">
              <a:ea typeface="Calibri"/>
              <a:cs typeface="Calibri"/>
            </a:endParaRPr>
          </a:p>
          <a:p>
            <a:pPr marL="742315" lvl="1" indent="-285115"/>
            <a:r>
              <a:rPr lang="en-US" dirty="0"/>
              <a:t>Extracted content from 2023 IFRMP Plan</a:t>
            </a:r>
            <a:endParaRPr lang="en-US" dirty="0">
              <a:ea typeface="Calibri"/>
              <a:cs typeface="Calibri"/>
            </a:endParaRPr>
          </a:p>
          <a:p>
            <a:pPr marL="742315" lvl="1" indent="-285115"/>
            <a:r>
              <a:rPr lang="en-US" dirty="0">
                <a:ea typeface="Calibri"/>
                <a:cs typeface="Calibri"/>
              </a:rPr>
              <a:t>Summary of May 5-13, 2025, survey</a:t>
            </a:r>
          </a:p>
          <a:p>
            <a:pPr marL="742315" lvl="1" indent="-285115"/>
            <a:endParaRPr lang="en-US" dirty="0">
              <a:ea typeface="Calibri"/>
              <a:cs typeface="Calibri"/>
            </a:endParaRPr>
          </a:p>
        </p:txBody>
      </p:sp>
      <p:sp>
        <p:nvSpPr>
          <p:cNvPr id="6" name="Text Placeholder 5">
            <a:extLst>
              <a:ext uri="{FF2B5EF4-FFF2-40B4-BE49-F238E27FC236}">
                <a16:creationId xmlns:a16="http://schemas.microsoft.com/office/drawing/2014/main" id="{FF0957C7-17D5-E8D9-67A4-C50FD098A720}"/>
              </a:ext>
            </a:extLst>
          </p:cNvPr>
          <p:cNvSpPr>
            <a:spLocks noGrp="1"/>
          </p:cNvSpPr>
          <p:nvPr>
            <p:ph type="body" sz="quarter" idx="3"/>
          </p:nvPr>
        </p:nvSpPr>
        <p:spPr/>
        <p:txBody>
          <a:bodyPr/>
          <a:lstStyle/>
          <a:p>
            <a:r>
              <a:rPr lang="en-US" dirty="0"/>
              <a:t>Discussion Questions</a:t>
            </a:r>
          </a:p>
        </p:txBody>
      </p:sp>
      <p:sp>
        <p:nvSpPr>
          <p:cNvPr id="7" name="Content Placeholder 6">
            <a:extLst>
              <a:ext uri="{FF2B5EF4-FFF2-40B4-BE49-F238E27FC236}">
                <a16:creationId xmlns:a16="http://schemas.microsoft.com/office/drawing/2014/main" id="{C9B13D12-B682-D8D5-EAF3-C153E7487E16}"/>
              </a:ext>
            </a:extLst>
          </p:cNvPr>
          <p:cNvSpPr>
            <a:spLocks noGrp="1"/>
          </p:cNvSpPr>
          <p:nvPr>
            <p:ph sz="quarter" idx="4"/>
          </p:nvPr>
        </p:nvSpPr>
        <p:spPr/>
        <p:txBody>
          <a:bodyPr vert="horz" lIns="91440" tIns="45720" rIns="91440" bIns="45720" rtlCol="0" anchor="t">
            <a:normAutofit/>
          </a:bodyPr>
          <a:lstStyle/>
          <a:p>
            <a:pPr marL="342265" lvl="1" indent="-342265">
              <a:lnSpc>
                <a:spcPct val="115000"/>
              </a:lnSpc>
              <a:spcAft>
                <a:spcPts val="800"/>
              </a:spcAft>
              <a:buFont typeface="Arial" panose="020B0604020202020204" pitchFamily="34" charset="0"/>
              <a:buChar char="•"/>
            </a:pPr>
            <a:r>
              <a:rPr lang="en-US" dirty="0"/>
              <a:t>Are there opportunities for efficiencies?</a:t>
            </a:r>
          </a:p>
          <a:p>
            <a:pPr marL="342265" lvl="1" indent="-342265">
              <a:lnSpc>
                <a:spcPct val="115000"/>
              </a:lnSpc>
              <a:spcAft>
                <a:spcPts val="800"/>
              </a:spcAft>
              <a:buFont typeface="Arial" panose="020B0604020202020204" pitchFamily="34" charset="0"/>
              <a:buChar char="•"/>
            </a:pPr>
            <a:r>
              <a:rPr lang="en-US" dirty="0"/>
              <a:t>Are there alternative techniques or approaches we should be considering?</a:t>
            </a:r>
            <a:endParaRPr lang="en-US" dirty="0">
              <a:ea typeface="Calibri"/>
              <a:cs typeface="Calibri"/>
            </a:endParaRPr>
          </a:p>
          <a:p>
            <a:pPr marL="342265" lvl="1" indent="-342265">
              <a:lnSpc>
                <a:spcPct val="114999"/>
              </a:lnSpc>
              <a:spcAft>
                <a:spcPts val="800"/>
              </a:spcAft>
              <a:buChar char="•"/>
            </a:pPr>
            <a:r>
              <a:rPr lang="en-US" dirty="0">
                <a:ea typeface="Calibri"/>
                <a:cs typeface="Calibri"/>
              </a:rPr>
              <a:t>Are there important gaps not covered by the existing programs?</a:t>
            </a:r>
          </a:p>
          <a:p>
            <a:pPr marL="342265" indent="-342265">
              <a:lnSpc>
                <a:spcPct val="115000"/>
              </a:lnSpc>
              <a:spcAft>
                <a:spcPts val="800"/>
              </a:spcAft>
            </a:pPr>
            <a:r>
              <a:rPr lang="en-US" dirty="0"/>
              <a:t>Are there frameworks we should consider to identify new work and set priorities for funding?</a:t>
            </a:r>
            <a:endParaRPr lang="en-US" dirty="0">
              <a:ea typeface="Calibri"/>
              <a:cs typeface="Calibri"/>
            </a:endParaRPr>
          </a:p>
          <a:p>
            <a:pPr marL="342265" indent="-342265"/>
            <a:endParaRPr lang="en-US" dirty="0">
              <a:ea typeface="Calibri"/>
              <a:cs typeface="Calibri"/>
            </a:endParaRPr>
          </a:p>
        </p:txBody>
      </p:sp>
    </p:spTree>
    <p:extLst>
      <p:ext uri="{BB962C8B-B14F-4D97-AF65-F5344CB8AC3E}">
        <p14:creationId xmlns:p14="http://schemas.microsoft.com/office/powerpoint/2010/main" val="23695161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2152B751-AA3F-D1B6-44B7-2C6A223B9AB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FD3EA82-792E-95F2-158D-4573573319C4}"/>
              </a:ext>
            </a:extLst>
          </p:cNvPr>
          <p:cNvGrpSpPr/>
          <p:nvPr/>
        </p:nvGrpSpPr>
        <p:grpSpPr>
          <a:xfrm>
            <a:off x="2811368" y="2737717"/>
            <a:ext cx="8181226" cy="1458395"/>
            <a:chOff x="1403615" y="2737716"/>
            <a:chExt cx="8119546" cy="1458394"/>
          </a:xfrm>
        </p:grpSpPr>
        <p:sp>
          <p:nvSpPr>
            <p:cNvPr id="5" name="TextBox 4">
              <a:extLst>
                <a:ext uri="{FF2B5EF4-FFF2-40B4-BE49-F238E27FC236}">
                  <a16:creationId xmlns:a16="http://schemas.microsoft.com/office/drawing/2014/main" id="{A0B16B41-4681-E09A-CD46-D2155CE5518F}"/>
                </a:ext>
              </a:extLst>
            </p:cNvPr>
            <p:cNvSpPr txBox="1"/>
            <p:nvPr/>
          </p:nvSpPr>
          <p:spPr>
            <a:xfrm>
              <a:off x="1575881" y="2910537"/>
              <a:ext cx="7947280" cy="707886"/>
            </a:xfrm>
            <a:prstGeom prst="rect">
              <a:avLst/>
            </a:prstGeom>
            <a:noFill/>
          </p:spPr>
          <p:txBody>
            <a:bodyPr wrap="square" rtlCol="0">
              <a:spAutoFit/>
            </a:bodyPr>
            <a:lstStyle/>
            <a:p>
              <a:r>
                <a:rPr lang="en-US" sz="4000" b="1" dirty="0"/>
                <a:t>Plans for Day 2</a:t>
              </a:r>
            </a:p>
          </p:txBody>
        </p:sp>
        <p:cxnSp>
          <p:nvCxnSpPr>
            <p:cNvPr id="7" name="Straight Connector 6">
              <a:extLst>
                <a:ext uri="{FF2B5EF4-FFF2-40B4-BE49-F238E27FC236}">
                  <a16:creationId xmlns:a16="http://schemas.microsoft.com/office/drawing/2014/main" id="{40D2F3DE-9FBC-DAA4-113B-C3B61E3F30FB}"/>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B3C27732-3A6C-5203-3E28-1DF454FB1697}"/>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907" y="2414545"/>
            <a:ext cx="2104738" cy="2104738"/>
          </a:xfrm>
          <a:prstGeom prst="rect">
            <a:avLst/>
          </a:prstGeom>
          <a:solidFill>
            <a:srgbClr val="0B6262"/>
          </a:solidFill>
        </p:spPr>
      </p:pic>
    </p:spTree>
    <p:extLst>
      <p:ext uri="{BB962C8B-B14F-4D97-AF65-F5344CB8AC3E}">
        <p14:creationId xmlns:p14="http://schemas.microsoft.com/office/powerpoint/2010/main" val="28540428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88AF-DD7B-B6F6-32A3-026B9FBA6FED}"/>
              </a:ext>
            </a:extLst>
          </p:cNvPr>
          <p:cNvSpPr>
            <a:spLocks noGrp="1"/>
          </p:cNvSpPr>
          <p:nvPr>
            <p:ph type="title"/>
          </p:nvPr>
        </p:nvSpPr>
        <p:spPr/>
        <p:txBody>
          <a:bodyPr/>
          <a:lstStyle/>
          <a:p>
            <a:r>
              <a:rPr lang="en-US" dirty="0">
                <a:ea typeface="Calibri"/>
                <a:cs typeface="Calibri"/>
              </a:rPr>
              <a:t>Day 2 – May 15</a:t>
            </a:r>
          </a:p>
        </p:txBody>
      </p:sp>
      <p:sp>
        <p:nvSpPr>
          <p:cNvPr id="3" name="Content Placeholder 2">
            <a:extLst>
              <a:ext uri="{FF2B5EF4-FFF2-40B4-BE49-F238E27FC236}">
                <a16:creationId xmlns:a16="http://schemas.microsoft.com/office/drawing/2014/main" id="{86E90FB0-821D-95C9-D21A-948AF8EAC775}"/>
              </a:ext>
            </a:extLst>
          </p:cNvPr>
          <p:cNvSpPr>
            <a:spLocks noGrp="1"/>
          </p:cNvSpPr>
          <p:nvPr>
            <p:ph idx="1"/>
          </p:nvPr>
        </p:nvSpPr>
        <p:spPr/>
        <p:txBody>
          <a:bodyPr vert="horz" lIns="91440" tIns="45720" rIns="91440" bIns="45720" rtlCol="0" anchor="t">
            <a:normAutofit/>
          </a:bodyPr>
          <a:lstStyle/>
          <a:p>
            <a:pPr marL="342265" indent="-342265"/>
            <a:r>
              <a:rPr lang="en-US" sz="2800" dirty="0">
                <a:ea typeface="Calibri"/>
                <a:cs typeface="Calibri"/>
              </a:rPr>
              <a:t>Half Day (9am start, Adjourn at 12pm)</a:t>
            </a:r>
          </a:p>
          <a:p>
            <a:pPr marL="342265" indent="-342265"/>
            <a:r>
              <a:rPr lang="en-US" sz="2800" dirty="0">
                <a:ea typeface="Calibri"/>
                <a:cs typeface="Calibri"/>
              </a:rPr>
              <a:t>Reflections on Day 1</a:t>
            </a:r>
          </a:p>
          <a:p>
            <a:pPr marL="342265" indent="-342265"/>
            <a:r>
              <a:rPr lang="en-US" sz="2800" dirty="0">
                <a:ea typeface="Calibri"/>
                <a:cs typeface="Calibri"/>
              </a:rPr>
              <a:t>Priorities Exercise</a:t>
            </a:r>
          </a:p>
          <a:p>
            <a:pPr marL="342265" indent="-342265"/>
            <a:r>
              <a:rPr lang="en-US" sz="2800" dirty="0">
                <a:ea typeface="Calibri"/>
                <a:cs typeface="Calibri"/>
              </a:rPr>
              <a:t>Monitoring Plan Formulation</a:t>
            </a:r>
          </a:p>
          <a:p>
            <a:pPr marL="342265" indent="-342265"/>
            <a:r>
              <a:rPr lang="en-US" sz="2800" dirty="0">
                <a:ea typeface="Calibri"/>
                <a:cs typeface="Calibri"/>
              </a:rPr>
              <a:t>Closing Remarks</a:t>
            </a:r>
          </a:p>
          <a:p>
            <a:pPr marL="342265" indent="-342265"/>
            <a:r>
              <a:rPr lang="en-US" sz="2800" dirty="0">
                <a:ea typeface="Calibri"/>
                <a:cs typeface="Calibri"/>
              </a:rPr>
              <a:t>Steering Committee Meeting – 1:00 – 2:30 (over lunch)</a:t>
            </a:r>
          </a:p>
        </p:txBody>
      </p:sp>
    </p:spTree>
    <p:extLst>
      <p:ext uri="{BB962C8B-B14F-4D97-AF65-F5344CB8AC3E}">
        <p14:creationId xmlns:p14="http://schemas.microsoft.com/office/powerpoint/2010/main" val="252561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02AE3797-605E-A890-78F1-F892093CA40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B4C0F31-AF05-CB7B-4694-20B39CC68479}"/>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2B4C8B3E-A65D-2FF5-74E7-DD154745F653}"/>
                </a:ext>
              </a:extLst>
            </p:cNvPr>
            <p:cNvSpPr txBox="1"/>
            <p:nvPr/>
          </p:nvSpPr>
          <p:spPr>
            <a:xfrm>
              <a:off x="1575881" y="2910537"/>
              <a:ext cx="7365942" cy="1138772"/>
            </a:xfrm>
            <a:prstGeom prst="rect">
              <a:avLst/>
            </a:prstGeom>
            <a:noFill/>
          </p:spPr>
          <p:txBody>
            <a:bodyPr wrap="square" rtlCol="0">
              <a:spAutoFit/>
            </a:bodyPr>
            <a:lstStyle/>
            <a:p>
              <a:pPr algn="l"/>
              <a:r>
                <a:rPr lang="en-US" sz="3800" b="1" dirty="0">
                  <a:solidFill>
                    <a:schemeClr val="tx1"/>
                  </a:solidFill>
                </a:rPr>
                <a:t>Existing Inventories </a:t>
              </a:r>
            </a:p>
            <a:p>
              <a:r>
                <a:rPr lang="en-US" sz="2800" dirty="0"/>
                <a:t>Existing Fish Monitoring Activity</a:t>
              </a:r>
            </a:p>
          </p:txBody>
        </p:sp>
        <p:cxnSp>
          <p:nvCxnSpPr>
            <p:cNvPr id="7" name="Straight Connector 6">
              <a:extLst>
                <a:ext uri="{FF2B5EF4-FFF2-40B4-BE49-F238E27FC236}">
                  <a16:creationId xmlns:a16="http://schemas.microsoft.com/office/drawing/2014/main" id="{152A055E-40EC-D671-4684-1656E40D0B71}"/>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FBE81ACC-6226-74B9-32D1-064C796F0FF2}"/>
              </a:ext>
            </a:extLst>
          </p:cNvPr>
          <p:cNvPicPr>
            <a:picLocks noChangeAspect="1"/>
          </p:cNvPicPr>
          <p:nvPr/>
        </p:nvPicPr>
        <p:blipFill>
          <a:blip r:embed="rId3" cstate="email">
            <a:extLst>
              <a:ext uri="{28A0092B-C50C-407E-A947-70E740481C1C}">
                <a14:useLocalDpi xmlns:a14="http://schemas.microsoft.com/office/drawing/2010/main"/>
              </a:ext>
            </a:extLst>
          </a:blip>
          <a:srcRect l="-23" b="-526"/>
          <a:stretch/>
        </p:blipFill>
        <p:spPr>
          <a:xfrm>
            <a:off x="2984943" y="4869175"/>
            <a:ext cx="2880071" cy="1591132"/>
          </a:xfrm>
          <a:prstGeom prst="rect">
            <a:avLst/>
          </a:prstGeom>
          <a:ln>
            <a:noFill/>
          </a:ln>
          <a:effectLst>
            <a:softEdge rad="112500"/>
          </a:effectLst>
        </p:spPr>
      </p:pic>
      <p:pic>
        <p:nvPicPr>
          <p:cNvPr id="8" name="Picture 2">
            <a:extLst>
              <a:ext uri="{FF2B5EF4-FFF2-40B4-BE49-F238E27FC236}">
                <a16:creationId xmlns:a16="http://schemas.microsoft.com/office/drawing/2014/main" id="{C3B3866E-B30C-8A84-D375-D03ACB9DFD1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
          <a:stretch/>
        </p:blipFill>
        <p:spPr bwMode="auto">
          <a:xfrm>
            <a:off x="6355789" y="5122258"/>
            <a:ext cx="2644000" cy="10849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20FD3C0-98B0-15CD-0732-24FC6D685A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25241" y="4631278"/>
            <a:ext cx="1152525"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3581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0EA9-B154-BFCD-74D7-2900C0823F24}"/>
              </a:ext>
            </a:extLst>
          </p:cNvPr>
          <p:cNvSpPr>
            <a:spLocks noGrp="1"/>
          </p:cNvSpPr>
          <p:nvPr>
            <p:ph type="title"/>
          </p:nvPr>
        </p:nvSpPr>
        <p:spPr>
          <a:xfrm>
            <a:off x="609600" y="114594"/>
            <a:ext cx="10972800" cy="1143000"/>
          </a:xfrm>
        </p:spPr>
        <p:txBody>
          <a:bodyPr>
            <a:normAutofit fontScale="90000"/>
          </a:bodyPr>
          <a:lstStyle/>
          <a:p>
            <a:r>
              <a:rPr lang="en-US" dirty="0"/>
              <a:t>Timeline</a:t>
            </a:r>
            <a:br>
              <a:rPr lang="en-US" dirty="0"/>
            </a:br>
            <a:r>
              <a:rPr lang="en-US" dirty="0"/>
              <a:t>Process, Outcomes and Products</a:t>
            </a:r>
          </a:p>
        </p:txBody>
      </p:sp>
      <p:sp>
        <p:nvSpPr>
          <p:cNvPr id="3" name="Content Placeholder 2">
            <a:extLst>
              <a:ext uri="{FF2B5EF4-FFF2-40B4-BE49-F238E27FC236}">
                <a16:creationId xmlns:a16="http://schemas.microsoft.com/office/drawing/2014/main" id="{9E69D258-769E-2DEC-D923-A163B7C67BA5}"/>
              </a:ext>
            </a:extLst>
          </p:cNvPr>
          <p:cNvSpPr>
            <a:spLocks noGrp="1"/>
          </p:cNvSpPr>
          <p:nvPr>
            <p:ph idx="1"/>
          </p:nvPr>
        </p:nvSpPr>
        <p:spPr>
          <a:xfrm>
            <a:off x="397224" y="1470362"/>
            <a:ext cx="2547450" cy="748890"/>
          </a:xfrm>
        </p:spPr>
        <p:txBody>
          <a:bodyPr>
            <a:noAutofit/>
          </a:bodyPr>
          <a:lstStyle/>
          <a:p>
            <a:pPr marL="0" indent="0">
              <a:buNone/>
            </a:pPr>
            <a:r>
              <a:rPr lang="en-US" sz="2000" b="1" dirty="0"/>
              <a:t>Initiation</a:t>
            </a:r>
          </a:p>
          <a:p>
            <a:pPr marL="0" indent="0">
              <a:buNone/>
            </a:pPr>
            <a:r>
              <a:rPr lang="en-US" sz="2000" b="1" dirty="0"/>
              <a:t>Jan-Apr 2025</a:t>
            </a:r>
          </a:p>
        </p:txBody>
      </p:sp>
      <p:sp>
        <p:nvSpPr>
          <p:cNvPr id="5" name="Content Placeholder 2">
            <a:extLst>
              <a:ext uri="{FF2B5EF4-FFF2-40B4-BE49-F238E27FC236}">
                <a16:creationId xmlns:a16="http://schemas.microsoft.com/office/drawing/2014/main" id="{F4A42DC2-8D04-9350-2E7F-231FC894D97D}"/>
              </a:ext>
            </a:extLst>
          </p:cNvPr>
          <p:cNvSpPr txBox="1">
            <a:spLocks/>
          </p:cNvSpPr>
          <p:nvPr/>
        </p:nvSpPr>
        <p:spPr>
          <a:xfrm>
            <a:off x="3205067" y="1470362"/>
            <a:ext cx="2435777" cy="748890"/>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1</a:t>
            </a:r>
            <a:r>
              <a:rPr lang="en-US" sz="2000" b="1" baseline="30000" dirty="0"/>
              <a:t>st</a:t>
            </a:r>
            <a:r>
              <a:rPr lang="en-US" sz="2000" b="1" dirty="0"/>
              <a:t> Workshop</a:t>
            </a:r>
          </a:p>
          <a:p>
            <a:pPr marL="0" indent="0">
              <a:buFont typeface="Arial" panose="020B0604020202020204" pitchFamily="34" charset="0"/>
              <a:buNone/>
            </a:pPr>
            <a:r>
              <a:rPr lang="en-US" sz="2000" b="1" dirty="0"/>
              <a:t>May 14-15, 2025</a:t>
            </a:r>
          </a:p>
        </p:txBody>
      </p:sp>
      <p:sp>
        <p:nvSpPr>
          <p:cNvPr id="6" name="Content Placeholder 2">
            <a:extLst>
              <a:ext uri="{FF2B5EF4-FFF2-40B4-BE49-F238E27FC236}">
                <a16:creationId xmlns:a16="http://schemas.microsoft.com/office/drawing/2014/main" id="{E0759156-DEDE-647A-FF1B-6508BD081856}"/>
              </a:ext>
            </a:extLst>
          </p:cNvPr>
          <p:cNvSpPr txBox="1">
            <a:spLocks/>
          </p:cNvSpPr>
          <p:nvPr/>
        </p:nvSpPr>
        <p:spPr>
          <a:xfrm>
            <a:off x="9185402" y="1471661"/>
            <a:ext cx="2901726" cy="748890"/>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2</a:t>
            </a:r>
            <a:r>
              <a:rPr lang="en-US" sz="2000" b="1" baseline="30000" dirty="0"/>
              <a:t>nd</a:t>
            </a:r>
            <a:r>
              <a:rPr lang="en-US" sz="2000" b="1" dirty="0"/>
              <a:t> Workshop</a:t>
            </a:r>
          </a:p>
          <a:p>
            <a:pPr marL="0" indent="0">
              <a:buFont typeface="Arial" panose="020B0604020202020204" pitchFamily="34" charset="0"/>
              <a:buNone/>
            </a:pPr>
            <a:r>
              <a:rPr lang="en-US" sz="2000" b="1" dirty="0"/>
              <a:t>June 24-25, 2025</a:t>
            </a:r>
          </a:p>
        </p:txBody>
      </p:sp>
      <p:sp>
        <p:nvSpPr>
          <p:cNvPr id="11" name="Content Placeholder 2">
            <a:extLst>
              <a:ext uri="{FF2B5EF4-FFF2-40B4-BE49-F238E27FC236}">
                <a16:creationId xmlns:a16="http://schemas.microsoft.com/office/drawing/2014/main" id="{F848CB90-DFA1-A1AE-C95C-71CFDB8FF09E}"/>
              </a:ext>
            </a:extLst>
          </p:cNvPr>
          <p:cNvSpPr txBox="1">
            <a:spLocks/>
          </p:cNvSpPr>
          <p:nvPr/>
        </p:nvSpPr>
        <p:spPr>
          <a:xfrm>
            <a:off x="220086" y="4109298"/>
            <a:ext cx="2901726" cy="1105518"/>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List of Priority Monitoring for 2026-2027 Funding</a:t>
            </a:r>
          </a:p>
          <a:p>
            <a:pPr marL="0" indent="0">
              <a:buFont typeface="Arial" panose="020B0604020202020204" pitchFamily="34" charset="0"/>
              <a:buNone/>
            </a:pPr>
            <a:r>
              <a:rPr lang="en-US" sz="2000" b="1" dirty="0"/>
              <a:t>July-Sept 2025</a:t>
            </a:r>
          </a:p>
        </p:txBody>
      </p:sp>
      <p:sp>
        <p:nvSpPr>
          <p:cNvPr id="12" name="Content Placeholder 2">
            <a:extLst>
              <a:ext uri="{FF2B5EF4-FFF2-40B4-BE49-F238E27FC236}">
                <a16:creationId xmlns:a16="http://schemas.microsoft.com/office/drawing/2014/main" id="{6DAC12B1-03FE-3480-969D-98DCC9AA15B3}"/>
              </a:ext>
            </a:extLst>
          </p:cNvPr>
          <p:cNvSpPr txBox="1">
            <a:spLocks/>
          </p:cNvSpPr>
          <p:nvPr/>
        </p:nvSpPr>
        <p:spPr>
          <a:xfrm>
            <a:off x="3205067" y="4113321"/>
            <a:ext cx="2453481" cy="1101495"/>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Federal Fiscal Year Recommendations</a:t>
            </a:r>
          </a:p>
          <a:p>
            <a:pPr marL="0" indent="0">
              <a:buFont typeface="Arial" panose="020B0604020202020204" pitchFamily="34" charset="0"/>
              <a:buNone/>
            </a:pPr>
            <a:r>
              <a:rPr lang="en-US" sz="2000" b="1" dirty="0"/>
              <a:t>Oct 1, 2025</a:t>
            </a:r>
            <a:r>
              <a:rPr lang="en-US" sz="1800" i="1" dirty="0"/>
              <a:t> (tentative)</a:t>
            </a:r>
          </a:p>
        </p:txBody>
      </p:sp>
      <p:sp>
        <p:nvSpPr>
          <p:cNvPr id="15" name="Content Placeholder 2">
            <a:extLst>
              <a:ext uri="{FF2B5EF4-FFF2-40B4-BE49-F238E27FC236}">
                <a16:creationId xmlns:a16="http://schemas.microsoft.com/office/drawing/2014/main" id="{C88AA56A-4DE5-CF38-1183-A0061AD0A737}"/>
              </a:ext>
            </a:extLst>
          </p:cNvPr>
          <p:cNvSpPr txBox="1">
            <a:spLocks/>
          </p:cNvSpPr>
          <p:nvPr/>
        </p:nvSpPr>
        <p:spPr>
          <a:xfrm>
            <a:off x="9185402" y="4021189"/>
            <a:ext cx="2547448" cy="1194926"/>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Klamath Basin Collaborative 5yr Plan</a:t>
            </a:r>
          </a:p>
          <a:p>
            <a:pPr marL="0" indent="0">
              <a:buFont typeface="Arial" panose="020B0604020202020204" pitchFamily="34" charset="0"/>
              <a:buNone/>
            </a:pPr>
            <a:r>
              <a:rPr lang="en-US" sz="2000" b="1" dirty="0"/>
              <a:t>Oct 2026 </a:t>
            </a:r>
          </a:p>
        </p:txBody>
      </p:sp>
      <p:sp>
        <p:nvSpPr>
          <p:cNvPr id="16" name="Rectangle 15">
            <a:extLst>
              <a:ext uri="{FF2B5EF4-FFF2-40B4-BE49-F238E27FC236}">
                <a16:creationId xmlns:a16="http://schemas.microsoft.com/office/drawing/2014/main" id="{B10727DF-4003-B942-785F-0D73CDB444B9}"/>
              </a:ext>
            </a:extLst>
          </p:cNvPr>
          <p:cNvSpPr/>
          <p:nvPr/>
        </p:nvSpPr>
        <p:spPr>
          <a:xfrm>
            <a:off x="468566" y="2219252"/>
            <a:ext cx="2476108" cy="1717224"/>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Convene planning committee</a:t>
            </a:r>
          </a:p>
          <a:p>
            <a:pPr marL="91440" indent="-91440">
              <a:buFontTx/>
              <a:buChar char="-"/>
            </a:pPr>
            <a:r>
              <a:rPr lang="en-US" dirty="0">
                <a:solidFill>
                  <a:schemeClr val="tx1">
                    <a:lumMod val="75000"/>
                    <a:lumOff val="25000"/>
                  </a:schemeClr>
                </a:solidFill>
              </a:rPr>
              <a:t>Identify presenters for needed topics</a:t>
            </a:r>
          </a:p>
          <a:p>
            <a:pPr marL="285750" indent="-285750">
              <a:buFontTx/>
              <a:buChar char="-"/>
            </a:pP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id="{3BB5B8C4-D784-53F1-F5BE-AE51767B7CF2}"/>
              </a:ext>
            </a:extLst>
          </p:cNvPr>
          <p:cNvSpPr/>
          <p:nvPr/>
        </p:nvSpPr>
        <p:spPr>
          <a:xfrm>
            <a:off x="3215289" y="2211940"/>
            <a:ext cx="2418862" cy="1724536"/>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Initiate gap discussion and prioritization</a:t>
            </a:r>
          </a:p>
          <a:p>
            <a:pPr marL="91440" indent="-91440">
              <a:buFontTx/>
              <a:buChar char="-"/>
            </a:pPr>
            <a:r>
              <a:rPr lang="en-US" dirty="0">
                <a:solidFill>
                  <a:schemeClr val="tx1">
                    <a:lumMod val="75000"/>
                    <a:lumOff val="25000"/>
                  </a:schemeClr>
                </a:solidFill>
              </a:rPr>
              <a:t>Approach for 5-yr monitoring strategy</a:t>
            </a:r>
          </a:p>
          <a:p>
            <a:pPr marL="91440" indent="-91440">
              <a:buFontTx/>
              <a:buChar char="-"/>
            </a:pPr>
            <a:r>
              <a:rPr lang="en-US" dirty="0">
                <a:solidFill>
                  <a:schemeClr val="tx1">
                    <a:lumMod val="75000"/>
                    <a:lumOff val="25000"/>
                  </a:schemeClr>
                </a:solidFill>
              </a:rPr>
              <a:t>Form Technical Steering Committee</a:t>
            </a:r>
          </a:p>
        </p:txBody>
      </p:sp>
      <p:sp>
        <p:nvSpPr>
          <p:cNvPr id="21" name="Rectangle 20">
            <a:extLst>
              <a:ext uri="{FF2B5EF4-FFF2-40B4-BE49-F238E27FC236}">
                <a16:creationId xmlns:a16="http://schemas.microsoft.com/office/drawing/2014/main" id="{4218CD4D-BDBD-7989-82D9-B0109DA23819}"/>
              </a:ext>
            </a:extLst>
          </p:cNvPr>
          <p:cNvSpPr/>
          <p:nvPr/>
        </p:nvSpPr>
        <p:spPr>
          <a:xfrm>
            <a:off x="9218252" y="2213238"/>
            <a:ext cx="2868876" cy="1724535"/>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Refine shared list questions</a:t>
            </a:r>
          </a:p>
          <a:p>
            <a:pPr marL="91440" indent="-91440">
              <a:buFontTx/>
              <a:buChar char="-"/>
            </a:pPr>
            <a:r>
              <a:rPr lang="en-US" dirty="0">
                <a:solidFill>
                  <a:schemeClr val="tx1">
                    <a:lumMod val="75000"/>
                    <a:lumOff val="25000"/>
                  </a:schemeClr>
                </a:solidFill>
              </a:rPr>
              <a:t>Refine criteria</a:t>
            </a:r>
          </a:p>
          <a:p>
            <a:pPr marL="91440" indent="-91440">
              <a:buFontTx/>
              <a:buChar char="-"/>
            </a:pPr>
            <a:r>
              <a:rPr lang="en-US" dirty="0">
                <a:solidFill>
                  <a:schemeClr val="tx1">
                    <a:lumMod val="75000"/>
                    <a:lumOff val="25000"/>
                  </a:schemeClr>
                </a:solidFill>
              </a:rPr>
              <a:t>Confirm approach to develop 2026-2027 list of priority monitoring</a:t>
            </a:r>
          </a:p>
          <a:p>
            <a:pPr marL="285750" indent="-285750">
              <a:buFontTx/>
              <a:buChar char="-"/>
            </a:pP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3BED8BB5-8091-B93A-FF00-2ACF39280BAF}"/>
              </a:ext>
            </a:extLst>
          </p:cNvPr>
          <p:cNvSpPr/>
          <p:nvPr/>
        </p:nvSpPr>
        <p:spPr>
          <a:xfrm>
            <a:off x="411319" y="5205291"/>
            <a:ext cx="2476108" cy="1497782"/>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Finalized list of Klamath Basin monitoring (existing/new) to prioritize for 2026-2027 funding</a:t>
            </a:r>
          </a:p>
        </p:txBody>
      </p:sp>
      <p:sp>
        <p:nvSpPr>
          <p:cNvPr id="23" name="Rectangle 22">
            <a:extLst>
              <a:ext uri="{FF2B5EF4-FFF2-40B4-BE49-F238E27FC236}">
                <a16:creationId xmlns:a16="http://schemas.microsoft.com/office/drawing/2014/main" id="{2525914A-5277-F09E-DD5F-44408416D20E}"/>
              </a:ext>
            </a:extLst>
          </p:cNvPr>
          <p:cNvSpPr/>
          <p:nvPr/>
        </p:nvSpPr>
        <p:spPr>
          <a:xfrm>
            <a:off x="3158043" y="5197979"/>
            <a:ext cx="2476108" cy="1497782"/>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Submit agreed-to recommended prioritized monitoring list to funding agencies </a:t>
            </a:r>
          </a:p>
          <a:p>
            <a:pPr marL="285750" indent="-285750">
              <a:buFontTx/>
              <a:buChar char="-"/>
            </a:pP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9C5D4738-A532-9580-4835-E5BF2CA30788}"/>
              </a:ext>
            </a:extLst>
          </p:cNvPr>
          <p:cNvSpPr/>
          <p:nvPr/>
        </p:nvSpPr>
        <p:spPr>
          <a:xfrm>
            <a:off x="9161004" y="5199278"/>
            <a:ext cx="2868875" cy="1497782"/>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Produce 5-yr Plan</a:t>
            </a:r>
          </a:p>
          <a:p>
            <a:pPr marL="91440" indent="-91440">
              <a:buFontTx/>
              <a:buChar char="-"/>
            </a:pPr>
            <a:r>
              <a:rPr lang="en-US" dirty="0">
                <a:solidFill>
                  <a:schemeClr val="tx1">
                    <a:lumMod val="75000"/>
                    <a:lumOff val="25000"/>
                  </a:schemeClr>
                </a:solidFill>
              </a:rPr>
              <a:t>Approach to continue this collaborative forum 2025-2030 to implement and revise 5-yr Plan</a:t>
            </a:r>
          </a:p>
        </p:txBody>
      </p:sp>
      <p:sp>
        <p:nvSpPr>
          <p:cNvPr id="25" name="Content Placeholder 2">
            <a:extLst>
              <a:ext uri="{FF2B5EF4-FFF2-40B4-BE49-F238E27FC236}">
                <a16:creationId xmlns:a16="http://schemas.microsoft.com/office/drawing/2014/main" id="{CA29D744-36A4-0C51-4895-82E153E3830A}"/>
              </a:ext>
            </a:extLst>
          </p:cNvPr>
          <p:cNvSpPr txBox="1">
            <a:spLocks/>
          </p:cNvSpPr>
          <p:nvPr/>
        </p:nvSpPr>
        <p:spPr>
          <a:xfrm>
            <a:off x="5918513" y="1463050"/>
            <a:ext cx="3047616" cy="748890"/>
          </a:xfrm>
          <a:prstGeom prst="rect">
            <a:avLst/>
          </a:prstGeom>
          <a:solidFill>
            <a:srgbClr val="D6D4D0"/>
          </a:solidFill>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Tech SC Tasks </a:t>
            </a:r>
          </a:p>
          <a:p>
            <a:pPr marL="0" indent="0">
              <a:buFont typeface="Arial" panose="020B0604020202020204" pitchFamily="34" charset="0"/>
              <a:buNone/>
            </a:pPr>
            <a:r>
              <a:rPr lang="en-US" sz="2000" b="1" dirty="0"/>
              <a:t>May 15 – June 20</a:t>
            </a:r>
          </a:p>
        </p:txBody>
      </p:sp>
      <p:sp>
        <p:nvSpPr>
          <p:cNvPr id="26" name="Content Placeholder 2">
            <a:extLst>
              <a:ext uri="{FF2B5EF4-FFF2-40B4-BE49-F238E27FC236}">
                <a16:creationId xmlns:a16="http://schemas.microsoft.com/office/drawing/2014/main" id="{5E3E1550-FD9F-A5AD-0E3A-3CD421B3F818}"/>
              </a:ext>
            </a:extLst>
          </p:cNvPr>
          <p:cNvSpPr txBox="1">
            <a:spLocks/>
          </p:cNvSpPr>
          <p:nvPr/>
        </p:nvSpPr>
        <p:spPr>
          <a:xfrm>
            <a:off x="5865572" y="4106009"/>
            <a:ext cx="3135631" cy="1101495"/>
          </a:xfrm>
          <a:prstGeom prst="rect">
            <a:avLst/>
          </a:prstGeom>
          <a:solidFill>
            <a:srgbClr val="D6D4D0"/>
          </a:solidFill>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Tech SC Tasks </a:t>
            </a:r>
          </a:p>
          <a:p>
            <a:pPr marL="0" indent="0">
              <a:buFont typeface="Arial" panose="020B0604020202020204" pitchFamily="34" charset="0"/>
              <a:buNone/>
            </a:pPr>
            <a:r>
              <a:rPr lang="en-US" sz="2000" b="1" dirty="0"/>
              <a:t>Sept 2025 Oct 2026</a:t>
            </a:r>
          </a:p>
        </p:txBody>
      </p:sp>
      <p:sp>
        <p:nvSpPr>
          <p:cNvPr id="27" name="Rectangle 26">
            <a:extLst>
              <a:ext uri="{FF2B5EF4-FFF2-40B4-BE49-F238E27FC236}">
                <a16:creationId xmlns:a16="http://schemas.microsoft.com/office/drawing/2014/main" id="{078400CA-B046-CCAB-75F9-DBADE526B5E4}"/>
              </a:ext>
            </a:extLst>
          </p:cNvPr>
          <p:cNvSpPr/>
          <p:nvPr/>
        </p:nvSpPr>
        <p:spPr>
          <a:xfrm>
            <a:off x="5928734" y="2204628"/>
            <a:ext cx="3047616" cy="1724536"/>
          </a:xfrm>
          <a:prstGeom prst="rect">
            <a:avLst/>
          </a:prstGeom>
          <a:solidFill>
            <a:srgbClr val="D6D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List shared management and research questions</a:t>
            </a:r>
          </a:p>
          <a:p>
            <a:pPr marL="91440" indent="-91440">
              <a:buFontTx/>
              <a:buChar char="-"/>
            </a:pPr>
            <a:r>
              <a:rPr lang="en-US" dirty="0">
                <a:solidFill>
                  <a:schemeClr val="tx1">
                    <a:lumMod val="75000"/>
                    <a:lumOff val="25000"/>
                  </a:schemeClr>
                </a:solidFill>
              </a:rPr>
              <a:t>Criteria to prioritize/sequence for next 5 yrs funding scenarios </a:t>
            </a:r>
          </a:p>
        </p:txBody>
      </p:sp>
      <p:sp>
        <p:nvSpPr>
          <p:cNvPr id="28" name="Rectangle 27">
            <a:extLst>
              <a:ext uri="{FF2B5EF4-FFF2-40B4-BE49-F238E27FC236}">
                <a16:creationId xmlns:a16="http://schemas.microsoft.com/office/drawing/2014/main" id="{FEB7EC4C-F7E7-1C8D-C59C-9F6B0BCA584F}"/>
              </a:ext>
            </a:extLst>
          </p:cNvPr>
          <p:cNvSpPr/>
          <p:nvPr/>
        </p:nvSpPr>
        <p:spPr>
          <a:xfrm>
            <a:off x="5871488" y="4926782"/>
            <a:ext cx="3119743" cy="1761667"/>
          </a:xfrm>
          <a:prstGeom prst="rect">
            <a:avLst/>
          </a:prstGeom>
          <a:solidFill>
            <a:srgbClr val="D6D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Provide content for strategy</a:t>
            </a:r>
          </a:p>
          <a:p>
            <a:pPr marL="91440" indent="-91440">
              <a:buFontTx/>
              <a:buChar char="-"/>
            </a:pPr>
            <a:r>
              <a:rPr lang="en-US" dirty="0">
                <a:solidFill>
                  <a:schemeClr val="tx1">
                    <a:lumMod val="75000"/>
                    <a:lumOff val="25000"/>
                  </a:schemeClr>
                </a:solidFill>
              </a:rPr>
              <a:t>Consider most informative timing for a Science Symposium</a:t>
            </a:r>
          </a:p>
          <a:p>
            <a:pPr marL="91440" indent="-91440">
              <a:buFontTx/>
              <a:buChar char="-"/>
            </a:pPr>
            <a:r>
              <a:rPr lang="en-US" dirty="0">
                <a:solidFill>
                  <a:schemeClr val="tx1">
                    <a:lumMod val="75000"/>
                    <a:lumOff val="25000"/>
                  </a:schemeClr>
                </a:solidFill>
              </a:rPr>
              <a:t>PSMFC assist with compilation and product development</a:t>
            </a:r>
          </a:p>
        </p:txBody>
      </p:sp>
    </p:spTree>
    <p:extLst>
      <p:ext uri="{BB962C8B-B14F-4D97-AF65-F5344CB8AC3E}">
        <p14:creationId xmlns:p14="http://schemas.microsoft.com/office/powerpoint/2010/main" val="3584595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A3199FC9-2722-96BF-CEA8-A9DBE7523B5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70F0964-94A7-3E27-1386-6FB371BDE9A4}"/>
              </a:ext>
            </a:extLst>
          </p:cNvPr>
          <p:cNvGrpSpPr/>
          <p:nvPr/>
        </p:nvGrpSpPr>
        <p:grpSpPr>
          <a:xfrm>
            <a:off x="2466759" y="2472729"/>
            <a:ext cx="8181226" cy="1496260"/>
            <a:chOff x="1403615" y="2737716"/>
            <a:chExt cx="8119546" cy="1496259"/>
          </a:xfrm>
        </p:grpSpPr>
        <p:sp>
          <p:nvSpPr>
            <p:cNvPr id="5" name="TextBox 4">
              <a:extLst>
                <a:ext uri="{FF2B5EF4-FFF2-40B4-BE49-F238E27FC236}">
                  <a16:creationId xmlns:a16="http://schemas.microsoft.com/office/drawing/2014/main" id="{E9B95F5B-E21E-44EF-FA9E-3FCF516EEC51}"/>
                </a:ext>
              </a:extLst>
            </p:cNvPr>
            <p:cNvSpPr txBox="1"/>
            <p:nvPr/>
          </p:nvSpPr>
          <p:spPr>
            <a:xfrm>
              <a:off x="1575881" y="2910537"/>
              <a:ext cx="7947280" cy="1323438"/>
            </a:xfrm>
            <a:prstGeom prst="rect">
              <a:avLst/>
            </a:prstGeom>
            <a:noFill/>
          </p:spPr>
          <p:txBody>
            <a:bodyPr wrap="square" rtlCol="0">
              <a:spAutoFit/>
            </a:bodyPr>
            <a:lstStyle/>
            <a:p>
              <a:r>
                <a:rPr lang="en-US" sz="4000" b="1" dirty="0"/>
                <a:t>Adjourn</a:t>
              </a:r>
            </a:p>
            <a:p>
              <a:r>
                <a:rPr lang="en-US" sz="4000" dirty="0"/>
                <a:t>Reconvene tomorrow at 9:00</a:t>
              </a:r>
            </a:p>
          </p:txBody>
        </p:sp>
        <p:cxnSp>
          <p:nvCxnSpPr>
            <p:cNvPr id="7" name="Straight Connector 6">
              <a:extLst>
                <a:ext uri="{FF2B5EF4-FFF2-40B4-BE49-F238E27FC236}">
                  <a16:creationId xmlns:a16="http://schemas.microsoft.com/office/drawing/2014/main" id="{91E70F1A-CA9F-A426-2E43-36C6B92671AB}"/>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 name="Picture 2" descr="A grassy field with trees in the background&#10;&#10;AI-generated content may be incorrect.">
            <a:extLst>
              <a:ext uri="{FF2B5EF4-FFF2-40B4-BE49-F238E27FC236}">
                <a16:creationId xmlns:a16="http://schemas.microsoft.com/office/drawing/2014/main" id="{DF2F6DAD-D52B-949B-3DB8-403BE8DF692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12" y="4385271"/>
            <a:ext cx="12192000" cy="247272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B839648-8B30-1E45-5A15-0F87F378D2FC}"/>
              </a:ext>
            </a:extLst>
          </p:cNvPr>
          <p:cNvSpPr txBox="1"/>
          <p:nvPr/>
        </p:nvSpPr>
        <p:spPr>
          <a:xfrm>
            <a:off x="0" y="6550223"/>
            <a:ext cx="8573442" cy="307777"/>
          </a:xfrm>
          <a:prstGeom prst="rect">
            <a:avLst/>
          </a:prstGeom>
          <a:noFill/>
        </p:spPr>
        <p:txBody>
          <a:bodyPr wrap="square">
            <a:spAutoFit/>
          </a:bodyPr>
          <a:lstStyle/>
          <a:p>
            <a:r>
              <a:rPr lang="en-US" sz="1400" b="0" i="0" dirty="0">
                <a:solidFill>
                  <a:schemeClr val="bg1">
                    <a:lumMod val="65000"/>
                  </a:schemeClr>
                </a:solidFill>
                <a:effectLst/>
                <a:latin typeface="Proxima Nova"/>
              </a:rPr>
              <a:t>A landscape featuring a river and forested hills. Photo courtesy of NOAA. (USFWS)</a:t>
            </a:r>
            <a:endParaRPr lang="en-US" sz="1400" dirty="0">
              <a:solidFill>
                <a:schemeClr val="bg1">
                  <a:lumMod val="65000"/>
                </a:schemeClr>
              </a:solidFill>
            </a:endParaRPr>
          </a:p>
        </p:txBody>
      </p:sp>
    </p:spTree>
    <p:extLst>
      <p:ext uri="{BB962C8B-B14F-4D97-AF65-F5344CB8AC3E}">
        <p14:creationId xmlns:p14="http://schemas.microsoft.com/office/powerpoint/2010/main" val="426983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11370" y="2737715"/>
            <a:ext cx="7777979" cy="1458394"/>
            <a:chOff x="1403615" y="2737716"/>
            <a:chExt cx="7719338" cy="1458394"/>
          </a:xfrm>
        </p:grpSpPr>
        <p:sp>
          <p:nvSpPr>
            <p:cNvPr id="5" name="TextBox 4"/>
            <p:cNvSpPr txBox="1"/>
            <p:nvPr/>
          </p:nvSpPr>
          <p:spPr>
            <a:xfrm>
              <a:off x="1757010" y="2757457"/>
              <a:ext cx="7365943" cy="1323439"/>
            </a:xfrm>
            <a:prstGeom prst="rect">
              <a:avLst/>
            </a:prstGeom>
            <a:noFill/>
          </p:spPr>
          <p:txBody>
            <a:bodyPr wrap="square" rtlCol="0">
              <a:spAutoFit/>
            </a:bodyPr>
            <a:lstStyle/>
            <a:p>
              <a:r>
                <a:rPr lang="en-US" sz="4000" b="1" dirty="0"/>
                <a:t>Integrated Fisheries Restoration and Monitoring Plan: Monitoring  </a:t>
              </a:r>
            </a:p>
          </p:txBody>
        </p:sp>
        <p:cxnSp>
          <p:nvCxnSpPr>
            <p:cNvPr id="7" name="Straight Connector 6"/>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8AD9E51-CAF6-D294-56FA-873DF5D6FD89}"/>
              </a:ext>
            </a:extLst>
          </p:cNvPr>
          <p:cNvGrpSpPr/>
          <p:nvPr/>
        </p:nvGrpSpPr>
        <p:grpSpPr>
          <a:xfrm>
            <a:off x="-17895" y="4926787"/>
            <a:ext cx="12209895" cy="1941369"/>
            <a:chOff x="-17895" y="4926787"/>
            <a:chExt cx="12209895" cy="1941369"/>
          </a:xfrm>
        </p:grpSpPr>
        <p:pic>
          <p:nvPicPr>
            <p:cNvPr id="9" name="Picture 8">
              <a:extLst>
                <a:ext uri="{FF2B5EF4-FFF2-40B4-BE49-F238E27FC236}">
                  <a16:creationId xmlns:a16="http://schemas.microsoft.com/office/drawing/2014/main" id="{6DFFC647-874D-A028-0AF3-EB6D85D8C04A}"/>
                </a:ext>
              </a:extLst>
            </p:cNvPr>
            <p:cNvPicPr>
              <a:picLocks noChangeAspect="1"/>
            </p:cNvPicPr>
            <p:nvPr/>
          </p:nvPicPr>
          <p:blipFill>
            <a:blip r:embed="rId3" cstate="email">
              <a:extLst>
                <a:ext uri="{28A0092B-C50C-407E-A947-70E740481C1C}">
                  <a14:useLocalDpi xmlns:a14="http://schemas.microsoft.com/office/drawing/2010/main"/>
                </a:ext>
              </a:extLst>
            </a:blip>
            <a:srcRect l="-9" b="-526"/>
            <a:stretch/>
          </p:blipFill>
          <p:spPr>
            <a:xfrm>
              <a:off x="-17895" y="4926787"/>
              <a:ext cx="9144819" cy="1941369"/>
            </a:xfrm>
            <a:prstGeom prst="rect">
              <a:avLst/>
            </a:prstGeom>
          </p:spPr>
        </p:pic>
        <p:pic>
          <p:nvPicPr>
            <p:cNvPr id="3" name="Picture 2">
              <a:extLst>
                <a:ext uri="{FF2B5EF4-FFF2-40B4-BE49-F238E27FC236}">
                  <a16:creationId xmlns:a16="http://schemas.microsoft.com/office/drawing/2014/main" id="{5D5C170D-8A5A-F7C6-5CCA-ADA4966FF64C}"/>
                </a:ext>
              </a:extLst>
            </p:cNvPr>
            <p:cNvPicPr>
              <a:picLocks noChangeAspect="1"/>
            </p:cNvPicPr>
            <p:nvPr/>
          </p:nvPicPr>
          <p:blipFill>
            <a:blip r:embed="rId4" cstate="email">
              <a:extLst>
                <a:ext uri="{28A0092B-C50C-407E-A947-70E740481C1C}">
                  <a14:useLocalDpi xmlns:a14="http://schemas.microsoft.com/office/drawing/2010/main"/>
                </a:ext>
              </a:extLst>
            </a:blip>
            <a:srcRect b="-526"/>
            <a:stretch/>
          </p:blipFill>
          <p:spPr>
            <a:xfrm>
              <a:off x="9112660" y="4926787"/>
              <a:ext cx="3079340" cy="1941369"/>
            </a:xfrm>
            <a:prstGeom prst="rect">
              <a:avLst/>
            </a:prstGeom>
          </p:spPr>
        </p:pic>
      </p:grpSp>
    </p:spTree>
    <p:extLst>
      <p:ext uri="{BB962C8B-B14F-4D97-AF65-F5344CB8AC3E}">
        <p14:creationId xmlns:p14="http://schemas.microsoft.com/office/powerpoint/2010/main" val="91453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B294-6B80-21A0-7084-4102E2EB9DE1}"/>
              </a:ext>
            </a:extLst>
          </p:cNvPr>
          <p:cNvSpPr>
            <a:spLocks noGrp="1"/>
          </p:cNvSpPr>
          <p:nvPr>
            <p:ph type="title"/>
          </p:nvPr>
        </p:nvSpPr>
        <p:spPr/>
        <p:txBody>
          <a:bodyPr>
            <a:normAutofit/>
          </a:bodyPr>
          <a:lstStyle/>
          <a:p>
            <a:r>
              <a:rPr lang="en-US" dirty="0">
                <a:ea typeface="Calibri"/>
                <a:cs typeface="Calibri"/>
              </a:rPr>
              <a:t>Today's Meetings has IFRMP Roots</a:t>
            </a:r>
          </a:p>
        </p:txBody>
      </p:sp>
      <p:sp>
        <p:nvSpPr>
          <p:cNvPr id="3" name="Content Placeholder 2">
            <a:extLst>
              <a:ext uri="{FF2B5EF4-FFF2-40B4-BE49-F238E27FC236}">
                <a16:creationId xmlns:a16="http://schemas.microsoft.com/office/drawing/2014/main" id="{1C457880-FD03-4875-0A6E-A30C01F69DF7}"/>
              </a:ext>
            </a:extLst>
          </p:cNvPr>
          <p:cNvSpPr>
            <a:spLocks noGrp="1"/>
          </p:cNvSpPr>
          <p:nvPr>
            <p:ph idx="1"/>
          </p:nvPr>
        </p:nvSpPr>
        <p:spPr/>
        <p:txBody>
          <a:bodyPr vert="horz" lIns="91440" tIns="45720" rIns="91440" bIns="45720" rtlCol="0" anchor="t">
            <a:normAutofit/>
          </a:bodyPr>
          <a:lstStyle/>
          <a:p>
            <a:pPr marL="0" indent="0">
              <a:buNone/>
            </a:pPr>
            <a:r>
              <a:rPr lang="en-US" b="1" dirty="0">
                <a:ea typeface="+mn-lt"/>
                <a:cs typeface="+mn-lt"/>
              </a:rPr>
              <a:t>Key Stakeholder Recommendations from IFRMP Process</a:t>
            </a:r>
            <a:endParaRPr lang="en-US" dirty="0">
              <a:ea typeface="Calibri"/>
              <a:cs typeface="Calibri"/>
            </a:endParaRPr>
          </a:p>
          <a:p>
            <a:r>
              <a:rPr lang="en-US" dirty="0">
                <a:ea typeface="+mn-lt"/>
                <a:cs typeface="+mn-lt"/>
              </a:rPr>
              <a:t>During the IFRMP process, stakeholders identified several priority actions to strengthen monitoring and adaptive management:</a:t>
            </a:r>
          </a:p>
          <a:p>
            <a:pPr marL="0" indent="0">
              <a:buNone/>
            </a:pPr>
            <a:endParaRPr lang="en-US" dirty="0">
              <a:ea typeface="+mn-lt"/>
              <a:cs typeface="+mn-lt"/>
            </a:endParaRPr>
          </a:p>
          <a:p>
            <a:r>
              <a:rPr lang="en-US" b="1" dirty="0">
                <a:ea typeface="+mn-lt"/>
                <a:cs typeface="+mn-lt"/>
              </a:rPr>
              <a:t>Convene regular "science and adaptive management" symposia</a:t>
            </a:r>
          </a:p>
          <a:p>
            <a:pPr marL="457189" lvl="1" indent="0">
              <a:buNone/>
            </a:pPr>
            <a:endParaRPr lang="en-US" b="1" dirty="0">
              <a:ea typeface="+mn-lt"/>
              <a:cs typeface="+mn-lt"/>
            </a:endParaRPr>
          </a:p>
          <a:p>
            <a:r>
              <a:rPr lang="en-US" b="1" dirty="0">
                <a:ea typeface="+mn-lt"/>
                <a:cs typeface="+mn-lt"/>
              </a:rPr>
              <a:t>Establish a "monitoring coordination group"</a:t>
            </a:r>
            <a:r>
              <a:rPr lang="en-US" dirty="0">
                <a:ea typeface="+mn-lt"/>
                <a:cs typeface="+mn-lt"/>
              </a:rPr>
              <a:t> to:</a:t>
            </a:r>
          </a:p>
          <a:p>
            <a:pPr lvl="1"/>
            <a:r>
              <a:rPr lang="en-US" dirty="0">
                <a:ea typeface="+mn-lt"/>
                <a:cs typeface="+mn-lt"/>
              </a:rPr>
              <a:t>Recommend approaches for allocating monitoring resources</a:t>
            </a:r>
          </a:p>
          <a:p>
            <a:pPr lvl="1"/>
            <a:r>
              <a:rPr lang="en-US" dirty="0">
                <a:ea typeface="+mn-lt"/>
                <a:cs typeface="+mn-lt"/>
              </a:rPr>
              <a:t>Prioritize monitoring objectives</a:t>
            </a:r>
          </a:p>
          <a:p>
            <a:pPr lvl="1"/>
            <a:r>
              <a:rPr lang="en-US" dirty="0">
                <a:ea typeface="+mn-lt"/>
                <a:cs typeface="+mn-lt"/>
              </a:rPr>
              <a:t>Coordinate data aggregation and reporting</a:t>
            </a:r>
          </a:p>
          <a:p>
            <a:pPr lvl="1"/>
            <a:r>
              <a:rPr lang="en-US" dirty="0">
                <a:ea typeface="+mn-lt"/>
                <a:cs typeface="+mn-lt"/>
              </a:rPr>
              <a:t>Develop strategies for applying monitoring results in adaptive decision-making</a:t>
            </a:r>
            <a:endParaRPr lang="en-US" dirty="0"/>
          </a:p>
          <a:p>
            <a:endParaRPr lang="en-US" dirty="0">
              <a:ea typeface="Calibri"/>
              <a:cs typeface="Calibri"/>
            </a:endParaRPr>
          </a:p>
        </p:txBody>
      </p:sp>
    </p:spTree>
    <p:extLst>
      <p:ext uri="{BB962C8B-B14F-4D97-AF65-F5344CB8AC3E}">
        <p14:creationId xmlns:p14="http://schemas.microsoft.com/office/powerpoint/2010/main" val="11626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352" y="606257"/>
            <a:ext cx="10657295"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noAutofit/>
          </a:bodyPr>
          <a:lstStyle/>
          <a:p>
            <a:pPr>
              <a:defRPr/>
            </a:pPr>
            <a:r>
              <a:rPr lang="en-US" dirty="0">
                <a:sym typeface="Century Gothic" charset="0"/>
              </a:rPr>
              <a:t>IFRMP’s </a:t>
            </a:r>
            <a:r>
              <a:rPr lang="en-US" b="1" u="sng" dirty="0">
                <a:sym typeface="Century Gothic" charset="0"/>
              </a:rPr>
              <a:t>Central Question</a:t>
            </a:r>
            <a:r>
              <a:rPr lang="en-US" dirty="0">
                <a:sym typeface="Century Gothic" charset="0"/>
              </a:rPr>
              <a:t>?</a:t>
            </a:r>
          </a:p>
        </p:txBody>
      </p:sp>
      <p:sp>
        <p:nvSpPr>
          <p:cNvPr id="8" name="Content Placeholder 2">
            <a:extLst>
              <a:ext uri="{FF2B5EF4-FFF2-40B4-BE49-F238E27FC236}">
                <a16:creationId xmlns:a16="http://schemas.microsoft.com/office/drawing/2014/main" id="{32B4ED71-4C00-4D37-8FF9-28191B200919}"/>
              </a:ext>
            </a:extLst>
          </p:cNvPr>
          <p:cNvSpPr>
            <a:spLocks noGrp="1"/>
          </p:cNvSpPr>
          <p:nvPr>
            <p:ph idx="1"/>
          </p:nvPr>
        </p:nvSpPr>
        <p:spPr>
          <a:xfrm>
            <a:off x="1372226" y="1646805"/>
            <a:ext cx="9966011" cy="136704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noAutofit/>
          </a:bodyPr>
          <a:lstStyle/>
          <a:p>
            <a:pPr marL="29766" indent="0">
              <a:spcBef>
                <a:spcPts val="451"/>
              </a:spcBef>
              <a:spcAft>
                <a:spcPts val="451"/>
              </a:spcAft>
              <a:buNone/>
              <a:defRPr/>
            </a:pPr>
            <a:r>
              <a:rPr lang="en-CA" dirty="0"/>
              <a:t>What habitat restoration actions will provide the </a:t>
            </a:r>
            <a:r>
              <a:rPr lang="en-CA" b="1" dirty="0"/>
              <a:t>broadest possible benefits to achieve basin-wide recovery for 10 native Klamath Basin fish species </a:t>
            </a:r>
            <a:r>
              <a:rPr lang="en-CA" dirty="0">
                <a:solidFill>
                  <a:schemeClr val="accent1"/>
                </a:solidFill>
              </a:rPr>
              <a:t>– and how do we iteratively update </a:t>
            </a:r>
            <a:r>
              <a:rPr lang="en-CA" b="1" u="sng" dirty="0">
                <a:solidFill>
                  <a:schemeClr val="accent1"/>
                </a:solidFill>
              </a:rPr>
              <a:t>priorities</a:t>
            </a:r>
            <a:r>
              <a:rPr lang="en-CA" dirty="0">
                <a:solidFill>
                  <a:schemeClr val="accent1"/>
                </a:solidFill>
              </a:rPr>
              <a:t> through time? </a:t>
            </a:r>
          </a:p>
          <a:p>
            <a:pPr marL="291697" lvl="1" indent="0">
              <a:spcBef>
                <a:spcPts val="451"/>
              </a:spcBef>
              <a:spcAft>
                <a:spcPts val="451"/>
              </a:spcAft>
              <a:buNone/>
              <a:defRPr/>
            </a:pPr>
            <a:r>
              <a:rPr lang="en-CA" dirty="0">
                <a:solidFill>
                  <a:schemeClr val="bg2">
                    <a:lumMod val="75000"/>
                    <a:lumOff val="25000"/>
                  </a:schemeClr>
                </a:solidFill>
              </a:rPr>
              <a:t> </a:t>
            </a:r>
          </a:p>
          <a:p>
            <a:pPr marL="29766" indent="0">
              <a:spcBef>
                <a:spcPts val="225"/>
              </a:spcBef>
              <a:spcAft>
                <a:spcPts val="225"/>
              </a:spcAft>
              <a:buNone/>
              <a:defRPr/>
            </a:pPr>
            <a:endParaRPr lang="en-CA" dirty="0">
              <a:sym typeface="Century Gothic" charset="0"/>
            </a:endParaRPr>
          </a:p>
          <a:p>
            <a:pPr marL="291697" lvl="1" indent="0">
              <a:spcBef>
                <a:spcPts val="451"/>
              </a:spcBef>
              <a:spcAft>
                <a:spcPts val="451"/>
              </a:spcAft>
              <a:buNone/>
              <a:defRPr/>
            </a:pPr>
            <a:endParaRPr lang="en-CA" dirty="0">
              <a:solidFill>
                <a:schemeClr val="bg2">
                  <a:lumMod val="75000"/>
                  <a:lumOff val="25000"/>
                </a:schemeClr>
              </a:solidFill>
              <a:sym typeface="Century Gothic" charset="0"/>
            </a:endParaRPr>
          </a:p>
        </p:txBody>
      </p:sp>
      <p:pic>
        <p:nvPicPr>
          <p:cNvPr id="12" name="Picture 11">
            <a:extLst>
              <a:ext uri="{FF2B5EF4-FFF2-40B4-BE49-F238E27FC236}">
                <a16:creationId xmlns:a16="http://schemas.microsoft.com/office/drawing/2014/main" id="{71A53E56-CFB6-4FD9-A7A2-194E2AB8FA27}"/>
              </a:ext>
            </a:extLst>
          </p:cNvPr>
          <p:cNvPicPr/>
          <p:nvPr/>
        </p:nvPicPr>
        <p:blipFill>
          <a:blip r:embed="rId3" cstate="email">
            <a:extLst>
              <a:ext uri="{28A0092B-C50C-407E-A947-70E740481C1C}">
                <a14:useLocalDpi xmlns:a14="http://schemas.microsoft.com/office/drawing/2010/main"/>
              </a:ext>
            </a:extLst>
          </a:blip>
          <a:stretch>
            <a:fillRect/>
          </a:stretch>
        </p:blipFill>
        <p:spPr>
          <a:xfrm>
            <a:off x="2409152" y="2795323"/>
            <a:ext cx="7889226" cy="3698202"/>
          </a:xfrm>
          <a:prstGeom prst="rect">
            <a:avLst/>
          </a:prstGeom>
        </p:spPr>
      </p:pic>
    </p:spTree>
    <p:extLst>
      <p:ext uri="{BB962C8B-B14F-4D97-AF65-F5344CB8AC3E}">
        <p14:creationId xmlns:p14="http://schemas.microsoft.com/office/powerpoint/2010/main" val="2427952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4D8B4AB-CD72-480D-AE1B-333A4B71A934}" type="slidenum">
              <a:rPr lang="en-US">
                <a:solidFill>
                  <a:srgbClr val="003333"/>
                </a:solidFill>
              </a:rPr>
              <a:pPr>
                <a:defRPr/>
              </a:pPr>
              <a:t>15</a:t>
            </a:fld>
            <a:endParaRPr lang="en-US" dirty="0">
              <a:solidFill>
                <a:srgbClr val="003333"/>
              </a:solidFill>
            </a:endParaRPr>
          </a:p>
        </p:txBody>
      </p:sp>
      <p:sp>
        <p:nvSpPr>
          <p:cNvPr id="37" name="Title 1"/>
          <p:cNvSpPr txBox="1">
            <a:spLocks/>
          </p:cNvSpPr>
          <p:nvPr/>
        </p:nvSpPr>
        <p:spPr bwMode="auto">
          <a:xfrm>
            <a:off x="1754699" y="318222"/>
            <a:ext cx="6264696" cy="663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68580" bIns="38100" numCol="1" anchor="ctr" anchorCtr="0" compatLnSpc="1">
            <a:prstTxWarp prst="textNoShape">
              <a:avLst/>
            </a:prstTxWarp>
          </a:bodyPr>
          <a:lstStyle>
            <a:lvl1pPr marL="39688" indent="-39688" algn="l" rtl="0" eaLnBrk="0" fontAlgn="base" hangingPunct="0">
              <a:spcBef>
                <a:spcPct val="0"/>
              </a:spcBef>
              <a:spcAft>
                <a:spcPct val="0"/>
              </a:spcAft>
              <a:defRPr sz="4800">
                <a:solidFill>
                  <a:srgbClr val="074949"/>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pPr>
              <a:defRPr/>
            </a:pPr>
            <a:r>
              <a:rPr lang="en-US" sz="3000" kern="0" dirty="0"/>
              <a:t>Focus on Process-based Monitoring via CPIs</a:t>
            </a:r>
          </a:p>
        </p:txBody>
      </p:sp>
      <p:sp>
        <p:nvSpPr>
          <p:cNvPr id="8" name="Content Placeholder 2">
            <a:extLst>
              <a:ext uri="{FF2B5EF4-FFF2-40B4-BE49-F238E27FC236}">
                <a16:creationId xmlns:a16="http://schemas.microsoft.com/office/drawing/2014/main" id="{838776E4-ECFB-4669-9063-624EA053619D}"/>
              </a:ext>
            </a:extLst>
          </p:cNvPr>
          <p:cNvSpPr txBox="1">
            <a:spLocks/>
          </p:cNvSpPr>
          <p:nvPr/>
        </p:nvSpPr>
        <p:spPr bwMode="auto">
          <a:xfrm>
            <a:off x="1602654" y="1009507"/>
            <a:ext cx="8986692" cy="2720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68580" bIns="38100" numCol="1" anchor="t" anchorCtr="0" compatLnSpc="1">
            <a:prstTxWarp prst="textNoShape">
              <a:avLst/>
            </a:prstTxWarp>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pPr>
              <a:spcBef>
                <a:spcPts val="1350"/>
              </a:spcBef>
              <a:buClr>
                <a:schemeClr val="tx1"/>
              </a:buClr>
              <a:defRPr/>
            </a:pPr>
            <a:r>
              <a:rPr lang="en-CA" sz="2200" b="1" kern="0" dirty="0">
                <a:solidFill>
                  <a:schemeClr val="tx2"/>
                </a:solidFill>
                <a:latin typeface="+mj-lt"/>
              </a:rPr>
              <a:t>“You can’t manage what you don’t measure”</a:t>
            </a:r>
          </a:p>
          <a:p>
            <a:pPr>
              <a:spcBef>
                <a:spcPts val="1350"/>
              </a:spcBef>
              <a:buClr>
                <a:schemeClr val="tx1"/>
              </a:buClr>
              <a:defRPr/>
            </a:pPr>
            <a:r>
              <a:rPr lang="en-CA" sz="2200" b="1" kern="0" dirty="0">
                <a:solidFill>
                  <a:schemeClr val="tx2"/>
                </a:solidFill>
                <a:latin typeface="+mj-lt"/>
              </a:rPr>
              <a:t>Core Performance Indicators (CPIs)</a:t>
            </a:r>
            <a:r>
              <a:rPr lang="en-CA" sz="2200" kern="0" dirty="0">
                <a:solidFill>
                  <a:schemeClr val="tx2"/>
                </a:solidFill>
                <a:latin typeface="+mj-lt"/>
              </a:rPr>
              <a:t>: </a:t>
            </a:r>
            <a:r>
              <a:rPr lang="en-CA" sz="2200" kern="0" dirty="0">
                <a:solidFill>
                  <a:srgbClr val="003333"/>
                </a:solidFill>
                <a:latin typeface="+mj-lt"/>
              </a:rPr>
              <a:t>Critical, informative indicators to keep monitoring  regularly, even when resources are limited, to reliably track overall system status.</a:t>
            </a:r>
          </a:p>
          <a:p>
            <a:pPr>
              <a:spcBef>
                <a:spcPts val="1350"/>
              </a:spcBef>
              <a:buClr>
                <a:schemeClr val="tx1"/>
              </a:buClr>
              <a:defRPr/>
            </a:pPr>
            <a:r>
              <a:rPr lang="en-CA" sz="2200" kern="0" dirty="0">
                <a:solidFill>
                  <a:srgbClr val="003333"/>
                </a:solidFill>
                <a:latin typeface="+mj-lt"/>
              </a:rPr>
              <a:t>Provide a common yardstick to measure progress.</a:t>
            </a:r>
          </a:p>
          <a:p>
            <a:pPr>
              <a:spcBef>
                <a:spcPts val="1350"/>
              </a:spcBef>
              <a:buClr>
                <a:schemeClr val="tx1"/>
              </a:buClr>
              <a:defRPr/>
            </a:pPr>
            <a:r>
              <a:rPr lang="en-CA" sz="2200" kern="0" dirty="0">
                <a:solidFill>
                  <a:srgbClr val="003333"/>
                </a:solidFill>
                <a:latin typeface="+mj-lt"/>
              </a:rPr>
              <a:t>CPIs selected by participants within </a:t>
            </a:r>
            <a:r>
              <a:rPr lang="en-CA" sz="2200" b="1" kern="0" dirty="0">
                <a:solidFill>
                  <a:srgbClr val="002060"/>
                </a:solidFill>
                <a:latin typeface="+mj-lt"/>
              </a:rPr>
              <a:t>each watershed functional tier.</a:t>
            </a:r>
            <a:br>
              <a:rPr lang="en-CA" sz="2200" kern="0" dirty="0">
                <a:solidFill>
                  <a:srgbClr val="002060"/>
                </a:solidFill>
                <a:latin typeface="+mj-lt"/>
              </a:rPr>
            </a:br>
            <a:r>
              <a:rPr lang="en-CA" sz="2200" kern="0" dirty="0">
                <a:solidFill>
                  <a:srgbClr val="002060"/>
                </a:solidFill>
                <a:latin typeface="+mj-lt"/>
              </a:rPr>
              <a:t> </a:t>
            </a:r>
          </a:p>
        </p:txBody>
      </p:sp>
      <p:pic>
        <p:nvPicPr>
          <p:cNvPr id="2" name="Picture 2">
            <a:extLst>
              <a:ext uri="{FF2B5EF4-FFF2-40B4-BE49-F238E27FC236}">
                <a16:creationId xmlns:a16="http://schemas.microsoft.com/office/drawing/2014/main" id="{07D4D230-D06A-CC79-3D30-E6F4A1FF6F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179843" y="3861549"/>
            <a:ext cx="6251214" cy="2859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079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BEDC-707F-9A42-0069-CE42C9ACA6CA}"/>
              </a:ext>
            </a:extLst>
          </p:cNvPr>
          <p:cNvSpPr>
            <a:spLocks noGrp="1"/>
          </p:cNvSpPr>
          <p:nvPr>
            <p:ph type="title"/>
          </p:nvPr>
        </p:nvSpPr>
        <p:spPr>
          <a:xfrm>
            <a:off x="680942" y="469354"/>
            <a:ext cx="11307938" cy="562047"/>
          </a:xfrm>
        </p:spPr>
        <p:txBody>
          <a:bodyPr>
            <a:noAutofit/>
          </a:bodyPr>
          <a:lstStyle/>
          <a:p>
            <a:pPr algn="l"/>
            <a:r>
              <a:rPr lang="en-US" dirty="0"/>
              <a:t>Tier 1 Monitoring Activities</a:t>
            </a:r>
          </a:p>
        </p:txBody>
      </p:sp>
      <p:sp>
        <p:nvSpPr>
          <p:cNvPr id="3" name="Content Placeholder 2">
            <a:extLst>
              <a:ext uri="{FF2B5EF4-FFF2-40B4-BE49-F238E27FC236}">
                <a16:creationId xmlns:a16="http://schemas.microsoft.com/office/drawing/2014/main" id="{9FA6C9D3-B778-3617-730F-3332A759F80A}"/>
              </a:ext>
            </a:extLst>
          </p:cNvPr>
          <p:cNvSpPr>
            <a:spLocks noGrp="1"/>
          </p:cNvSpPr>
          <p:nvPr>
            <p:ph idx="1"/>
          </p:nvPr>
        </p:nvSpPr>
        <p:spPr>
          <a:xfrm>
            <a:off x="565728" y="1182327"/>
            <a:ext cx="2361887" cy="3859669"/>
          </a:xfrm>
        </p:spPr>
        <p:txBody>
          <a:bodyPr>
            <a:normAutofit/>
          </a:bodyPr>
          <a:lstStyle/>
          <a:p>
            <a:r>
              <a:rPr lang="en-US" sz="2200" dirty="0"/>
              <a:t>Most important for near-term implementation</a:t>
            </a:r>
          </a:p>
          <a:p>
            <a:endParaRPr lang="en-US" sz="2200" dirty="0"/>
          </a:p>
          <a:p>
            <a:r>
              <a:rPr lang="en-US" sz="2200" dirty="0"/>
              <a:t>Most comprehensive understanding of basin-wide status and trends</a:t>
            </a:r>
          </a:p>
        </p:txBody>
      </p:sp>
      <p:pic>
        <p:nvPicPr>
          <p:cNvPr id="5" name="Picture 4">
            <a:extLst>
              <a:ext uri="{FF2B5EF4-FFF2-40B4-BE49-F238E27FC236}">
                <a16:creationId xmlns:a16="http://schemas.microsoft.com/office/drawing/2014/main" id="{EFF8881F-0BFB-B5E0-02E3-9605F95A75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7615" y="1124720"/>
            <a:ext cx="9061265" cy="5573851"/>
          </a:xfrm>
          <a:prstGeom prst="rect">
            <a:avLst/>
          </a:prstGeom>
        </p:spPr>
      </p:pic>
    </p:spTree>
    <p:extLst>
      <p:ext uri="{BB962C8B-B14F-4D97-AF65-F5344CB8AC3E}">
        <p14:creationId xmlns:p14="http://schemas.microsoft.com/office/powerpoint/2010/main" val="270760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5300" y="836685"/>
            <a:ext cx="11579007" cy="3693319"/>
          </a:xfrm>
          <a:prstGeom prst="rect">
            <a:avLst/>
          </a:prstGeom>
          <a:noFill/>
        </p:spPr>
        <p:txBody>
          <a:bodyPr wrap="square" rtlCol="0">
            <a:spAutoFit/>
          </a:bodyPr>
          <a:lstStyle/>
          <a:p>
            <a:pPr lvl="1"/>
            <a:r>
              <a:rPr lang="en-US" b="1" i="1" dirty="0"/>
              <a:t>Recommendations</a:t>
            </a:r>
          </a:p>
          <a:p>
            <a:pPr marL="800080" lvl="1" indent="-342891">
              <a:buFont typeface="Arial" panose="020B0604020202020204" pitchFamily="34" charset="0"/>
              <a:buChar char="•"/>
            </a:pPr>
            <a:r>
              <a:rPr lang="en-US" dirty="0"/>
              <a:t>Establish eDNA sampling network for monitoring distribution of focal species </a:t>
            </a:r>
          </a:p>
          <a:p>
            <a:pPr marL="800080" lvl="1" indent="-342891">
              <a:buFont typeface="Arial" panose="020B0604020202020204" pitchFamily="34" charset="0"/>
              <a:buChar char="•"/>
            </a:pPr>
            <a:r>
              <a:rPr lang="en-US" dirty="0"/>
              <a:t>Support current initiatives in the basin focused on integrating and sharing information related to fish population indicators </a:t>
            </a:r>
          </a:p>
          <a:p>
            <a:pPr marL="800080" lvl="1" indent="-342891">
              <a:buFont typeface="Arial" panose="020B0604020202020204" pitchFamily="34" charset="0"/>
              <a:buChar char="•"/>
            </a:pPr>
            <a:r>
              <a:rPr lang="en-US" dirty="0"/>
              <a:t> Support ongoing fish population monitoring efforts throughout the basin </a:t>
            </a:r>
          </a:p>
          <a:p>
            <a:pPr lvl="1"/>
            <a:r>
              <a:rPr lang="en-US" b="1" i="1" dirty="0"/>
              <a:t>Existing Monitoring </a:t>
            </a:r>
          </a:p>
          <a:p>
            <a:pPr marL="742932" lvl="1" indent="-285744">
              <a:buFont typeface="Arial" panose="020B0604020202020204" pitchFamily="34" charset="0"/>
              <a:buChar char="•"/>
            </a:pPr>
            <a:r>
              <a:rPr lang="en-US" dirty="0"/>
              <a:t>Well established monitoring across basin by numerous entities</a:t>
            </a:r>
          </a:p>
          <a:p>
            <a:pPr marL="742932" lvl="1" indent="-285744">
              <a:buFont typeface="Arial" panose="020B0604020202020204" pitchFamily="34" charset="0"/>
              <a:buChar char="•"/>
            </a:pPr>
            <a:r>
              <a:rPr lang="en-US" dirty="0"/>
              <a:t>Population info includes spatial &amp; temporal distribution, presence of spawning and rearing </a:t>
            </a:r>
          </a:p>
          <a:p>
            <a:pPr lvl="1"/>
            <a:r>
              <a:rPr lang="en-US" b="1" i="1" dirty="0"/>
              <a:t>Gaps/Needs</a:t>
            </a:r>
          </a:p>
          <a:p>
            <a:pPr marL="800080" lvl="1" indent="-342891">
              <a:buFont typeface="Arial" panose="020B0604020202020204" pitchFamily="34" charset="0"/>
              <a:buChar char="•"/>
            </a:pPr>
            <a:r>
              <a:rPr lang="en-US" dirty="0"/>
              <a:t>Ensure monitoring infrastructure can effectively track changes</a:t>
            </a:r>
          </a:p>
          <a:p>
            <a:pPr marL="800080" lvl="1" indent="-342891">
              <a:buFont typeface="Arial" panose="020B0604020202020204" pitchFamily="34" charset="0"/>
              <a:buChar char="•"/>
            </a:pPr>
            <a:r>
              <a:rPr lang="en-US" dirty="0"/>
              <a:t>Sharing data across monitoring agencies to allow for full integration of information at the basin-wide scale  </a:t>
            </a:r>
          </a:p>
          <a:p>
            <a:pPr marL="800080" lvl="1" indent="-342891">
              <a:buFont typeface="Arial" panose="020B0604020202020204" pitchFamily="34" charset="0"/>
              <a:buChar char="•"/>
            </a:pPr>
            <a:r>
              <a:rPr lang="en-US" dirty="0"/>
              <a:t>Better understanding of Chinook fishery management, e.g., age-structure escapement estimate by subbasin</a:t>
            </a:r>
          </a:p>
          <a:p>
            <a:pPr marL="800080" lvl="1" indent="-342891">
              <a:buFont typeface="Arial" panose="020B0604020202020204" pitchFamily="34" charset="0"/>
              <a:buChar char="•"/>
            </a:pPr>
            <a:r>
              <a:rPr lang="en-US" dirty="0"/>
              <a:t>Establish a life-cycle monitoring site in the lower Klamath River </a:t>
            </a:r>
            <a:r>
              <a:rPr lang="en-US" dirty="0" err="1"/>
              <a:t>mainstem</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174127299"/>
              </p:ext>
            </p:extLst>
          </p:nvPr>
        </p:nvGraphicFramePr>
        <p:xfrm>
          <a:off x="968977" y="4530005"/>
          <a:ext cx="10542081" cy="2103120"/>
        </p:xfrm>
        <a:graphic>
          <a:graphicData uri="http://schemas.openxmlformats.org/drawingml/2006/table">
            <a:tbl>
              <a:tblPr firstRow="1" bandRow="1">
                <a:tableStyleId>{5C22544A-7EE6-4342-B048-85BDC9FD1C3A}</a:tableStyleId>
              </a:tblPr>
              <a:tblGrid>
                <a:gridCol w="6509591">
                  <a:extLst>
                    <a:ext uri="{9D8B030D-6E8A-4147-A177-3AD203B41FA5}">
                      <a16:colId xmlns:a16="http://schemas.microsoft.com/office/drawing/2014/main" val="20000"/>
                    </a:ext>
                  </a:extLst>
                </a:gridCol>
                <a:gridCol w="2016245">
                  <a:extLst>
                    <a:ext uri="{9D8B030D-6E8A-4147-A177-3AD203B41FA5}">
                      <a16:colId xmlns:a16="http://schemas.microsoft.com/office/drawing/2014/main" val="20001"/>
                    </a:ext>
                  </a:extLst>
                </a:gridCol>
                <a:gridCol w="2016245">
                  <a:extLst>
                    <a:ext uri="{9D8B030D-6E8A-4147-A177-3AD203B41FA5}">
                      <a16:colId xmlns:a16="http://schemas.microsoft.com/office/drawing/2014/main" val="20002"/>
                    </a:ext>
                  </a:extLst>
                </a:gridCol>
              </a:tblGrid>
              <a:tr h="329861">
                <a:tc>
                  <a:txBody>
                    <a:bodyPr/>
                    <a:lstStyle/>
                    <a:p>
                      <a:pPr algn="ctr"/>
                      <a:r>
                        <a:rPr lang="en-US" sz="1800" dirty="0"/>
                        <a:t>Recommendation </a:t>
                      </a:r>
                    </a:p>
                  </a:txBody>
                  <a:tcPr anchor="ctr"/>
                </a:tc>
                <a:tc>
                  <a:txBody>
                    <a:bodyPr/>
                    <a:lstStyle/>
                    <a:p>
                      <a:pPr algn="ctr"/>
                      <a:r>
                        <a:rPr lang="en-US" sz="1800" dirty="0"/>
                        <a:t>1-Year Cost</a:t>
                      </a:r>
                    </a:p>
                  </a:txBody>
                  <a:tcPr/>
                </a:tc>
                <a:tc>
                  <a:txBody>
                    <a:bodyPr/>
                    <a:lstStyle/>
                    <a:p>
                      <a:pPr algn="ctr"/>
                      <a:r>
                        <a:rPr lang="en-US" sz="1800" dirty="0"/>
                        <a:t>10-Year Cost</a:t>
                      </a:r>
                    </a:p>
                  </a:txBody>
                  <a:tcPr/>
                </a:tc>
                <a:extLst>
                  <a:ext uri="{0D108BD9-81ED-4DB2-BD59-A6C34878D82A}">
                    <a16:rowId xmlns:a16="http://schemas.microsoft.com/office/drawing/2014/main" val="10000"/>
                  </a:ext>
                </a:extLst>
              </a:tr>
              <a:tr h="329861">
                <a:tc>
                  <a:txBody>
                    <a:bodyPr/>
                    <a:lstStyle/>
                    <a:p>
                      <a:pPr algn="l"/>
                      <a:r>
                        <a:rPr lang="en-US" sz="1800" dirty="0"/>
                        <a:t>Establish </a:t>
                      </a:r>
                      <a:r>
                        <a:rPr lang="en-US" sz="1800" dirty="0" err="1"/>
                        <a:t>eDNA</a:t>
                      </a:r>
                      <a:r>
                        <a:rPr lang="en-US" sz="1800" dirty="0"/>
                        <a:t> network for focal species </a:t>
                      </a:r>
                    </a:p>
                  </a:txBody>
                  <a:tcPr anchor="ctr"/>
                </a:tc>
                <a:tc>
                  <a:txBody>
                    <a:bodyPr/>
                    <a:lstStyle/>
                    <a:p>
                      <a:pPr algn="ctr"/>
                      <a:r>
                        <a:rPr lang="en-US" sz="1800" dirty="0"/>
                        <a:t>$275,00</a:t>
                      </a:r>
                    </a:p>
                  </a:txBody>
                  <a:tcPr/>
                </a:tc>
                <a:tc>
                  <a:txBody>
                    <a:bodyPr/>
                    <a:lstStyle/>
                    <a:p>
                      <a:pPr algn="ctr"/>
                      <a:r>
                        <a:rPr lang="en-US" sz="1800" dirty="0"/>
                        <a:t>N/A</a:t>
                      </a:r>
                    </a:p>
                  </a:txBody>
                  <a:tcPr/>
                </a:tc>
                <a:extLst>
                  <a:ext uri="{0D108BD9-81ED-4DB2-BD59-A6C34878D82A}">
                    <a16:rowId xmlns:a16="http://schemas.microsoft.com/office/drawing/2014/main" val="10001"/>
                  </a:ext>
                </a:extLst>
              </a:tr>
              <a:tr h="580556">
                <a:tc>
                  <a:txBody>
                    <a:bodyPr/>
                    <a:lstStyle/>
                    <a:p>
                      <a:pPr algn="l"/>
                      <a:r>
                        <a:rPr lang="en-US" sz="1800" dirty="0"/>
                        <a:t>Support initiatives on fish population information sharing (PIT</a:t>
                      </a:r>
                      <a:r>
                        <a:rPr lang="en-US" sz="1800" baseline="0" dirty="0"/>
                        <a:t> Tag Detection)</a:t>
                      </a:r>
                      <a:endParaRPr lang="en-US" sz="1800" dirty="0"/>
                    </a:p>
                  </a:txBody>
                  <a:tcPr anchor="ctr"/>
                </a:tc>
                <a:tc>
                  <a:txBody>
                    <a:bodyPr/>
                    <a:lstStyle/>
                    <a:p>
                      <a:pPr algn="ctr"/>
                      <a:r>
                        <a:rPr lang="en-US" sz="1800"/>
                        <a:t>$8,589,000</a:t>
                      </a:r>
                      <a:endParaRPr lang="en-US" sz="1800" dirty="0"/>
                    </a:p>
                  </a:txBody>
                  <a:tcPr/>
                </a:tc>
                <a:tc>
                  <a:txBody>
                    <a:bodyPr/>
                    <a:lstStyle/>
                    <a:p>
                      <a:pPr algn="ctr"/>
                      <a:r>
                        <a:rPr lang="en-US" sz="1800" dirty="0"/>
                        <a:t>$51,024,000</a:t>
                      </a:r>
                    </a:p>
                  </a:txBody>
                  <a:tcPr/>
                </a:tc>
                <a:extLst>
                  <a:ext uri="{0D108BD9-81ED-4DB2-BD59-A6C34878D82A}">
                    <a16:rowId xmlns:a16="http://schemas.microsoft.com/office/drawing/2014/main" val="10002"/>
                  </a:ext>
                </a:extLst>
              </a:tr>
              <a:tr h="329861">
                <a:tc>
                  <a:txBody>
                    <a:bodyPr/>
                    <a:lstStyle/>
                    <a:p>
                      <a:pPr algn="l"/>
                      <a:r>
                        <a:rPr lang="en-US" sz="1800" dirty="0"/>
                        <a:t>Support ongoing fish population</a:t>
                      </a:r>
                      <a:r>
                        <a:rPr lang="en-US" sz="1800" baseline="0" dirty="0"/>
                        <a:t> monitoring efforts </a:t>
                      </a:r>
                      <a:endParaRPr lang="en-US" sz="1800" dirty="0"/>
                    </a:p>
                  </a:txBody>
                  <a:tcPr anchor="ctr"/>
                </a:tc>
                <a:tc>
                  <a:txBody>
                    <a:bodyPr/>
                    <a:lstStyle/>
                    <a:p>
                      <a:pPr algn="ctr"/>
                      <a:r>
                        <a:rPr lang="en-US" sz="1800" dirty="0"/>
                        <a:t>$14,094,000</a:t>
                      </a:r>
                    </a:p>
                  </a:txBody>
                  <a:tcPr/>
                </a:tc>
                <a:tc>
                  <a:txBody>
                    <a:bodyPr/>
                    <a:lstStyle/>
                    <a:p>
                      <a:pPr algn="ctr"/>
                      <a:r>
                        <a:rPr lang="en-US" sz="1800" dirty="0"/>
                        <a:t>$180,426,000</a:t>
                      </a:r>
                    </a:p>
                  </a:txBody>
                  <a:tcPr/>
                </a:tc>
                <a:extLst>
                  <a:ext uri="{0D108BD9-81ED-4DB2-BD59-A6C34878D82A}">
                    <a16:rowId xmlns:a16="http://schemas.microsoft.com/office/drawing/2014/main" val="10003"/>
                  </a:ext>
                </a:extLst>
              </a:tr>
              <a:tr h="341543">
                <a:tc>
                  <a:txBody>
                    <a:bodyPr/>
                    <a:lstStyle/>
                    <a:p>
                      <a:pPr algn="l"/>
                      <a:r>
                        <a:rPr lang="en-US" sz="1800" dirty="0"/>
                        <a:t>Fill existing</a:t>
                      </a:r>
                      <a:r>
                        <a:rPr lang="en-US" sz="1800" baseline="0" dirty="0"/>
                        <a:t> or upcoming gaps on life-cycle monitoring</a:t>
                      </a:r>
                      <a:endParaRPr lang="en-US" sz="1800" dirty="0"/>
                    </a:p>
                  </a:txBody>
                  <a:tcPr/>
                </a:tc>
                <a:tc>
                  <a:txBody>
                    <a:bodyPr/>
                    <a:lstStyle/>
                    <a:p>
                      <a:pPr algn="ctr"/>
                      <a:r>
                        <a:rPr lang="en-US" sz="1800" dirty="0"/>
                        <a:t>Workshop (TBD)</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Workshop (TBD)</a:t>
                      </a:r>
                    </a:p>
                  </a:txBody>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52DD91DF-AAF2-4EAB-0405-ADE3FBD8A1D9}"/>
              </a:ext>
            </a:extLst>
          </p:cNvPr>
          <p:cNvSpPr txBox="1"/>
          <p:nvPr/>
        </p:nvSpPr>
        <p:spPr>
          <a:xfrm>
            <a:off x="1396883" y="126013"/>
            <a:ext cx="9144000" cy="830997"/>
          </a:xfrm>
          <a:prstGeom prst="rect">
            <a:avLst/>
          </a:prstGeom>
          <a:noFill/>
        </p:spPr>
        <p:txBody>
          <a:bodyPr wrap="square" rtlCol="0">
            <a:spAutoFit/>
          </a:bodyPr>
          <a:lstStyle/>
          <a:p>
            <a:pPr algn="ctr"/>
            <a:r>
              <a:rPr lang="en-US" sz="2400" b="1" dirty="0"/>
              <a:t>Fish Populations - Focal Species Population Indicators  </a:t>
            </a:r>
          </a:p>
          <a:p>
            <a:pPr algn="ctr"/>
            <a:r>
              <a:rPr lang="en-US" sz="2400" b="1" dirty="0">
                <a:solidFill>
                  <a:srgbClr val="002060"/>
                </a:solidFill>
              </a:rPr>
              <a:t>Recommended Monitoring Actions &amp; Costs</a:t>
            </a:r>
            <a:endParaRPr lang="en-US" sz="2400" b="1" dirty="0"/>
          </a:p>
        </p:txBody>
      </p:sp>
    </p:spTree>
    <p:extLst>
      <p:ext uri="{BB962C8B-B14F-4D97-AF65-F5344CB8AC3E}">
        <p14:creationId xmlns:p14="http://schemas.microsoft.com/office/powerpoint/2010/main" val="3444767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8ECF32-5DAB-CFBA-6FD9-9FB449756CD6}"/>
              </a:ext>
            </a:extLst>
          </p:cNvPr>
          <p:cNvSpPr>
            <a:spLocks noGrp="1"/>
          </p:cNvSpPr>
          <p:nvPr>
            <p:ph type="title"/>
          </p:nvPr>
        </p:nvSpPr>
        <p:spPr>
          <a:xfrm>
            <a:off x="569789" y="253961"/>
            <a:ext cx="9820561" cy="11341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normAutofit/>
          </a:bodyPr>
          <a:lstStyle/>
          <a:p>
            <a:pPr>
              <a:defRPr/>
            </a:pPr>
            <a:r>
              <a:rPr lang="en-US" sz="3000" dirty="0">
                <a:sym typeface="Century Gothic" charset="0"/>
              </a:rPr>
              <a:t>Reporting Progress on IFRMP Goals &amp; Objectives</a:t>
            </a:r>
            <a:br>
              <a:rPr lang="en-US" sz="3000" dirty="0">
                <a:sym typeface="Century Gothic" charset="0"/>
              </a:rPr>
            </a:br>
            <a:r>
              <a:rPr lang="en-US" sz="2600" b="1" dirty="0"/>
              <a:t>Proposed “State of the Klamath Basin” report</a:t>
            </a:r>
            <a:endParaRPr lang="en-US" sz="2600" b="1" dirty="0">
              <a:sym typeface="Century Gothic" charset="0"/>
            </a:endParaRPr>
          </a:p>
        </p:txBody>
      </p:sp>
      <p:sp>
        <p:nvSpPr>
          <p:cNvPr id="8" name="Content Placeholder 5">
            <a:extLst>
              <a:ext uri="{FF2B5EF4-FFF2-40B4-BE49-F238E27FC236}">
                <a16:creationId xmlns:a16="http://schemas.microsoft.com/office/drawing/2014/main" id="{947C908B-ACFD-96A5-9CEE-DA58A0BE4D92}"/>
              </a:ext>
            </a:extLst>
          </p:cNvPr>
          <p:cNvSpPr>
            <a:spLocks noGrp="1"/>
          </p:cNvSpPr>
          <p:nvPr>
            <p:ph idx="1"/>
          </p:nvPr>
        </p:nvSpPr>
        <p:spPr>
          <a:xfrm>
            <a:off x="1070113" y="1791793"/>
            <a:ext cx="6303352" cy="4583923"/>
          </a:xfrm>
        </p:spPr>
        <p:txBody>
          <a:bodyPr>
            <a:normAutofit/>
          </a:bodyPr>
          <a:lstStyle/>
          <a:p>
            <a:pPr marL="0" indent="0">
              <a:spcAft>
                <a:spcPts val="450"/>
              </a:spcAft>
              <a:buNone/>
            </a:pPr>
            <a:r>
              <a:rPr lang="en-US" sz="2200" dirty="0"/>
              <a:t>Potential content:</a:t>
            </a:r>
          </a:p>
          <a:p>
            <a:pPr>
              <a:spcAft>
                <a:spcPts val="450"/>
              </a:spcAft>
            </a:pPr>
            <a:r>
              <a:rPr lang="en-US" sz="2200" dirty="0"/>
              <a:t>Trajectory of performance indicators</a:t>
            </a:r>
            <a:br>
              <a:rPr lang="en-US" sz="2200" dirty="0"/>
            </a:br>
            <a:r>
              <a:rPr lang="en-US" sz="2200" dirty="0"/>
              <a:t>(static, getting better, getting worse)</a:t>
            </a:r>
          </a:p>
          <a:p>
            <a:pPr>
              <a:spcAft>
                <a:spcPts val="450"/>
              </a:spcAft>
            </a:pPr>
            <a:r>
              <a:rPr lang="en-US" sz="2200" dirty="0"/>
              <a:t>Number / types of restoration projects </a:t>
            </a:r>
            <a:br>
              <a:rPr lang="en-US" sz="2200" dirty="0"/>
            </a:br>
            <a:r>
              <a:rPr lang="en-US" sz="2200" dirty="0"/>
              <a:t>funded this cycle</a:t>
            </a:r>
          </a:p>
          <a:p>
            <a:pPr>
              <a:spcAft>
                <a:spcPts val="450"/>
              </a:spcAft>
            </a:pPr>
            <a:r>
              <a:rPr lang="en-US" sz="2200" dirty="0"/>
              <a:t>Number / types of restoration projects </a:t>
            </a:r>
            <a:br>
              <a:rPr lang="en-US" sz="2200" dirty="0"/>
            </a:br>
            <a:r>
              <a:rPr lang="en-US" sz="2200" dirty="0"/>
              <a:t>funded to date</a:t>
            </a:r>
          </a:p>
          <a:p>
            <a:pPr>
              <a:spcAft>
                <a:spcPts val="450"/>
              </a:spcAft>
            </a:pPr>
            <a:r>
              <a:rPr lang="en-US" sz="2200" dirty="0"/>
              <a:t>Restoration project spotlights / case studies</a:t>
            </a:r>
          </a:p>
          <a:p>
            <a:pPr>
              <a:spcAft>
                <a:spcPts val="450"/>
              </a:spcAft>
            </a:pPr>
            <a:r>
              <a:rPr lang="en-US" sz="2200" dirty="0"/>
              <a:t>Emerging issues / restoration needs</a:t>
            </a:r>
          </a:p>
          <a:p>
            <a:pPr>
              <a:spcAft>
                <a:spcPts val="450"/>
              </a:spcAft>
            </a:pPr>
            <a:r>
              <a:rPr lang="en-US" sz="2200" dirty="0"/>
              <a:t>Emerging science</a:t>
            </a:r>
          </a:p>
        </p:txBody>
      </p:sp>
      <p:pic>
        <p:nvPicPr>
          <p:cNvPr id="2" name="Picture 1" descr="Text&#10;&#10;Description automatically generated">
            <a:extLst>
              <a:ext uri="{FF2B5EF4-FFF2-40B4-BE49-F238E27FC236}">
                <a16:creationId xmlns:a16="http://schemas.microsoft.com/office/drawing/2014/main" id="{A9A91394-71F9-4531-FDC9-53233C314D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6798" y="1710966"/>
            <a:ext cx="3584309" cy="4559537"/>
          </a:xfrm>
          <a:prstGeom prst="rect">
            <a:avLst/>
          </a:prstGeom>
        </p:spPr>
      </p:pic>
    </p:spTree>
    <p:extLst>
      <p:ext uri="{BB962C8B-B14F-4D97-AF65-F5344CB8AC3E}">
        <p14:creationId xmlns:p14="http://schemas.microsoft.com/office/powerpoint/2010/main" val="273130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98FC4-8610-3417-AECB-A9F8E73EBA7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F769B55-1B9E-E636-6596-08F1D7EF7A24}"/>
              </a:ext>
            </a:extLst>
          </p:cNvPr>
          <p:cNvGrpSpPr/>
          <p:nvPr/>
        </p:nvGrpSpPr>
        <p:grpSpPr>
          <a:xfrm>
            <a:off x="2811370" y="2737719"/>
            <a:ext cx="7777979" cy="1458395"/>
            <a:chOff x="1403615" y="2737716"/>
            <a:chExt cx="7719338" cy="1458394"/>
          </a:xfrm>
        </p:grpSpPr>
        <p:sp>
          <p:nvSpPr>
            <p:cNvPr id="5" name="TextBox 4">
              <a:extLst>
                <a:ext uri="{FF2B5EF4-FFF2-40B4-BE49-F238E27FC236}">
                  <a16:creationId xmlns:a16="http://schemas.microsoft.com/office/drawing/2014/main" id="{7585623A-1A8C-01AE-4499-AE260D68C6D8}"/>
                </a:ext>
              </a:extLst>
            </p:cNvPr>
            <p:cNvSpPr txBox="1"/>
            <p:nvPr/>
          </p:nvSpPr>
          <p:spPr>
            <a:xfrm>
              <a:off x="1757010" y="2757457"/>
              <a:ext cx="7365943" cy="1323438"/>
            </a:xfrm>
            <a:prstGeom prst="rect">
              <a:avLst/>
            </a:prstGeom>
            <a:noFill/>
          </p:spPr>
          <p:txBody>
            <a:bodyPr wrap="square" rtlCol="0">
              <a:spAutoFit/>
            </a:bodyPr>
            <a:lstStyle/>
            <a:p>
              <a:r>
                <a:rPr lang="en-US" sz="4000" b="1" dirty="0"/>
                <a:t>Klamath Basin Fisheries Collaborative</a:t>
              </a:r>
            </a:p>
          </p:txBody>
        </p:sp>
        <p:cxnSp>
          <p:nvCxnSpPr>
            <p:cNvPr id="7" name="Straight Connector 6">
              <a:extLst>
                <a:ext uri="{FF2B5EF4-FFF2-40B4-BE49-F238E27FC236}">
                  <a16:creationId xmlns:a16="http://schemas.microsoft.com/office/drawing/2014/main" id="{9FF3AD91-6EFF-099B-59EE-192F74DE0399}"/>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24A19FFC-203E-BF05-C134-5C1099EA2788}"/>
              </a:ext>
            </a:extLst>
          </p:cNvPr>
          <p:cNvSpPr/>
          <p:nvPr/>
        </p:nvSpPr>
        <p:spPr>
          <a:xfrm>
            <a:off x="0" y="5427027"/>
            <a:ext cx="12192000" cy="1458395"/>
          </a:xfrm>
          <a:prstGeom prst="rect">
            <a:avLst/>
          </a:prstGeom>
          <a:solidFill>
            <a:srgbClr val="AAC4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95065F99-4ADB-8383-73CB-7329FD9ABF7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4569" y="2603359"/>
            <a:ext cx="1661012" cy="165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6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44"/>
          <p:cNvSpPr/>
          <p:nvPr/>
        </p:nvSpPr>
        <p:spPr>
          <a:xfrm>
            <a:off x="3392557" y="1475410"/>
            <a:ext cx="7138504" cy="964591"/>
          </a:xfrm>
          <a:prstGeom prst="roundRect">
            <a:avLst>
              <a:gd name="adj" fmla="val 16667"/>
            </a:avLst>
          </a:prstGeom>
          <a:noFill/>
          <a:ln w="76200" cap="flat" cmpd="sng">
            <a:solidFill>
              <a:schemeClr val="lt1"/>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048" name="Google Shape;1048;p144"/>
          <p:cNvSpPr/>
          <p:nvPr/>
        </p:nvSpPr>
        <p:spPr>
          <a:xfrm>
            <a:off x="4194306" y="1007486"/>
            <a:ext cx="547687" cy="692151"/>
          </a:xfrm>
          <a:prstGeom prst="downArrow">
            <a:avLst>
              <a:gd name="adj1" fmla="val 50000"/>
              <a:gd name="adj2" fmla="val 50000"/>
            </a:avLst>
          </a:prstGeom>
          <a:solidFill>
            <a:srgbClr val="ECEBE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tx1">
                  <a:lumMod val="65000"/>
                  <a:lumOff val="35000"/>
                </a:schemeClr>
              </a:solidFill>
              <a:latin typeface="Arial"/>
              <a:ea typeface="Arial"/>
              <a:cs typeface="Arial"/>
              <a:sym typeface="Arial"/>
            </a:endParaRPr>
          </a:p>
        </p:txBody>
      </p:sp>
      <p:sp>
        <p:nvSpPr>
          <p:cNvPr id="1049" name="Google Shape;1049;p144"/>
          <p:cNvSpPr/>
          <p:nvPr/>
        </p:nvSpPr>
        <p:spPr>
          <a:xfrm>
            <a:off x="9176462" y="1014111"/>
            <a:ext cx="547687" cy="692151"/>
          </a:xfrm>
          <a:prstGeom prst="downArrow">
            <a:avLst>
              <a:gd name="adj1" fmla="val 50000"/>
              <a:gd name="adj2" fmla="val 50000"/>
            </a:avLst>
          </a:prstGeom>
          <a:solidFill>
            <a:srgbClr val="ECEBE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tx1">
                  <a:lumMod val="65000"/>
                  <a:lumOff val="35000"/>
                </a:schemeClr>
              </a:solidFill>
              <a:latin typeface="Arial"/>
              <a:ea typeface="Arial"/>
              <a:cs typeface="Arial"/>
              <a:sym typeface="Arial"/>
            </a:endParaRPr>
          </a:p>
        </p:txBody>
      </p:sp>
      <p:sp>
        <p:nvSpPr>
          <p:cNvPr id="1050" name="Google Shape;1050;p144"/>
          <p:cNvSpPr/>
          <p:nvPr/>
        </p:nvSpPr>
        <p:spPr>
          <a:xfrm rot="5400000">
            <a:off x="7269789" y="3515465"/>
            <a:ext cx="547687" cy="692151"/>
          </a:xfrm>
          <a:prstGeom prst="downArrow">
            <a:avLst>
              <a:gd name="adj1" fmla="val 50000"/>
              <a:gd name="adj2" fmla="val 50000"/>
            </a:avLst>
          </a:prstGeom>
          <a:solidFill>
            <a:srgbClr val="2F5496"/>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051" name="Google Shape;1051;p144"/>
          <p:cNvSpPr/>
          <p:nvPr/>
        </p:nvSpPr>
        <p:spPr>
          <a:xfrm>
            <a:off x="242324" y="152659"/>
            <a:ext cx="5256000" cy="1107996"/>
          </a:xfrm>
          <a:prstGeom prst="roundRect">
            <a:avLst>
              <a:gd name="adj" fmla="val 5892"/>
            </a:avLst>
          </a:prstGeom>
          <a:solidFill>
            <a:srgbClr val="ECEBE9"/>
          </a:solidFill>
          <a:ln>
            <a:noFill/>
          </a:ln>
        </p:spPr>
        <p:txBody>
          <a:bodyPr spcFirstLastPara="1" wrap="square" lIns="182850" tIns="60925" rIns="121900" bIns="60925"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tx1">
                    <a:lumMod val="65000"/>
                    <a:lumOff val="35000"/>
                  </a:schemeClr>
                </a:solidFill>
                <a:latin typeface="Calibri"/>
                <a:ea typeface="Calibri"/>
                <a:cs typeface="Calibri"/>
                <a:sym typeface="Calibri"/>
              </a:rPr>
              <a:t>Use the meeting chat if you need assistance. </a:t>
            </a:r>
            <a:endParaRPr sz="2400" b="0" i="0" u="none" strike="noStrike" cap="none">
              <a:solidFill>
                <a:schemeClr val="tx1">
                  <a:lumMod val="65000"/>
                  <a:lumOff val="35000"/>
                </a:schemeClr>
              </a:solidFill>
              <a:latin typeface="Calibri"/>
              <a:ea typeface="Calibri"/>
              <a:cs typeface="Calibri"/>
              <a:sym typeface="Calibri"/>
            </a:endParaRPr>
          </a:p>
          <a:p>
            <a:pPr marL="457189" marR="0" lvl="1"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tx1">
                    <a:lumMod val="65000"/>
                    <a:lumOff val="35000"/>
                  </a:schemeClr>
                </a:solidFill>
                <a:latin typeface="Calibri"/>
                <a:ea typeface="Calibri"/>
                <a:cs typeface="Calibri"/>
                <a:sym typeface="Calibri"/>
              </a:rPr>
              <a:t>Chats can be seen by all participants.</a:t>
            </a:r>
            <a:endParaRPr sz="2400" b="0" i="0" u="none" strike="noStrike" cap="none">
              <a:solidFill>
                <a:schemeClr val="tx1">
                  <a:lumMod val="65000"/>
                  <a:lumOff val="35000"/>
                </a:schemeClr>
              </a:solidFill>
              <a:latin typeface="Calibri"/>
              <a:ea typeface="Calibri"/>
              <a:cs typeface="Calibri"/>
              <a:sym typeface="Calibri"/>
            </a:endParaRPr>
          </a:p>
        </p:txBody>
      </p:sp>
      <p:sp>
        <p:nvSpPr>
          <p:cNvPr id="1052" name="Google Shape;1052;p144"/>
          <p:cNvSpPr/>
          <p:nvPr/>
        </p:nvSpPr>
        <p:spPr>
          <a:xfrm>
            <a:off x="5747304" y="152659"/>
            <a:ext cx="6249468" cy="1107996"/>
          </a:xfrm>
          <a:prstGeom prst="roundRect">
            <a:avLst>
              <a:gd name="adj" fmla="val 5892"/>
            </a:avLst>
          </a:prstGeom>
          <a:solidFill>
            <a:srgbClr val="ECEBE9"/>
          </a:solidFill>
          <a:ln>
            <a:noFill/>
          </a:ln>
        </p:spPr>
        <p:txBody>
          <a:bodyPr spcFirstLastPara="1" wrap="square" lIns="182850" tIns="60925" rIns="121900" bIns="60925"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tx1">
                    <a:lumMod val="65000"/>
                    <a:lumOff val="35000"/>
                  </a:schemeClr>
                </a:solidFill>
                <a:latin typeface="Calibri"/>
                <a:ea typeface="Calibri"/>
                <a:cs typeface="Calibri"/>
                <a:sym typeface="Calibri"/>
              </a:rPr>
              <a:t>Please mute yourself when not speaking.</a:t>
            </a:r>
            <a:endParaRPr sz="2400" b="0" i="0" u="none" strike="noStrike" cap="none">
              <a:solidFill>
                <a:schemeClr val="tx1">
                  <a:lumMod val="65000"/>
                  <a:lumOff val="35000"/>
                </a:schemeClr>
              </a:solidFill>
              <a:latin typeface="Calibri"/>
              <a:ea typeface="Calibri"/>
              <a:cs typeface="Calibri"/>
              <a:sym typeface="Calibri"/>
            </a:endParaRPr>
          </a:p>
          <a:p>
            <a:pPr marL="458777" marR="0" lvl="1"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tx1">
                    <a:lumMod val="65000"/>
                    <a:lumOff val="35000"/>
                  </a:schemeClr>
                </a:solidFill>
                <a:latin typeface="Calibri"/>
                <a:ea typeface="Calibri"/>
                <a:cs typeface="Calibri"/>
                <a:sym typeface="Calibri"/>
              </a:rPr>
              <a:t>Use *6 to mute phone audio.</a:t>
            </a:r>
            <a:endParaRPr sz="2400" b="0" i="0" u="none" strike="noStrike" cap="none">
              <a:solidFill>
                <a:schemeClr val="tx1">
                  <a:lumMod val="65000"/>
                  <a:lumOff val="35000"/>
                </a:schemeClr>
              </a:solidFill>
              <a:latin typeface="Calibri"/>
              <a:ea typeface="Calibri"/>
              <a:cs typeface="Calibri"/>
              <a:sym typeface="Calibri"/>
            </a:endParaRPr>
          </a:p>
          <a:p>
            <a:pPr marL="458777" marR="0" lvl="1"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tx1">
                    <a:lumMod val="65000"/>
                    <a:lumOff val="35000"/>
                  </a:schemeClr>
                </a:solidFill>
                <a:latin typeface="Calibri"/>
                <a:ea typeface="Calibri"/>
                <a:cs typeface="Calibri"/>
                <a:sym typeface="Calibri"/>
              </a:rPr>
              <a:t>Use the microphone icon on the control bar to mute computer audio.</a:t>
            </a:r>
            <a:endParaRPr sz="2400" b="0" i="0" u="none" strike="noStrike" cap="none">
              <a:solidFill>
                <a:schemeClr val="tx1">
                  <a:lumMod val="65000"/>
                  <a:lumOff val="35000"/>
                </a:schemeClr>
              </a:solidFill>
              <a:latin typeface="Calibri"/>
              <a:ea typeface="Calibri"/>
              <a:cs typeface="Calibri"/>
              <a:sym typeface="Calibri"/>
            </a:endParaRPr>
          </a:p>
        </p:txBody>
      </p:sp>
      <p:sp>
        <p:nvSpPr>
          <p:cNvPr id="1053" name="Google Shape;1053;p144"/>
          <p:cNvSpPr/>
          <p:nvPr/>
        </p:nvSpPr>
        <p:spPr>
          <a:xfrm>
            <a:off x="9314135" y="3155826"/>
            <a:ext cx="2760461" cy="1543620"/>
          </a:xfrm>
          <a:prstGeom prst="roundRect">
            <a:avLst>
              <a:gd name="adj" fmla="val 5892"/>
            </a:avLst>
          </a:prstGeom>
          <a:solidFill>
            <a:srgbClr val="ECEBE9"/>
          </a:solidFill>
          <a:ln>
            <a:noFill/>
          </a:ln>
        </p:spPr>
        <p:txBody>
          <a:bodyPr spcFirstLastPara="1" wrap="square" lIns="182850" tIns="60925" rIns="121900" bIns="60925"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en-US" sz="1800" b="1" i="0" u="none" strike="noStrike" cap="none">
                <a:solidFill>
                  <a:schemeClr val="tx1">
                    <a:lumMod val="65000"/>
                    <a:lumOff val="35000"/>
                  </a:schemeClr>
                </a:solidFill>
                <a:latin typeface="Calibri"/>
                <a:ea typeface="Calibri"/>
                <a:cs typeface="Calibri"/>
                <a:sym typeface="Calibri"/>
              </a:rPr>
              <a:t>If you are having problems with audio/video, check your device settings.</a:t>
            </a:r>
            <a:endParaRPr sz="1800" b="0" i="0" u="none" strike="noStrike" cap="none">
              <a:solidFill>
                <a:schemeClr val="tx1">
                  <a:lumMod val="65000"/>
                  <a:lumOff val="35000"/>
                </a:schemeClr>
              </a:solidFill>
              <a:latin typeface="Calibri"/>
              <a:ea typeface="Calibri"/>
              <a:cs typeface="Calibri"/>
              <a:sym typeface="Calibri"/>
            </a:endParaRPr>
          </a:p>
        </p:txBody>
      </p:sp>
      <p:pic>
        <p:nvPicPr>
          <p:cNvPr id="1054" name="Google Shape;1054;p144"/>
          <p:cNvPicPr preferRelativeResize="0"/>
          <p:nvPr/>
        </p:nvPicPr>
        <p:blipFill rotWithShape="1">
          <a:blip r:embed="rId3">
            <a:alphaModFix/>
          </a:blip>
          <a:srcRect/>
          <a:stretch/>
        </p:blipFill>
        <p:spPr>
          <a:xfrm>
            <a:off x="4122570" y="1712887"/>
            <a:ext cx="7534275" cy="647700"/>
          </a:xfrm>
          <a:prstGeom prst="rect">
            <a:avLst/>
          </a:prstGeom>
          <a:noFill/>
          <a:ln>
            <a:noFill/>
          </a:ln>
        </p:spPr>
      </p:pic>
      <p:pic>
        <p:nvPicPr>
          <p:cNvPr id="1055" name="Google Shape;1055;p1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71159" y="2481123"/>
            <a:ext cx="1544302" cy="4219455"/>
          </a:xfrm>
          <a:prstGeom prst="rect">
            <a:avLst/>
          </a:prstGeom>
          <a:noFill/>
          <a:ln>
            <a:noFill/>
          </a:ln>
        </p:spPr>
      </p:pic>
      <p:sp>
        <p:nvSpPr>
          <p:cNvPr id="1056" name="Google Shape;1056;p144"/>
          <p:cNvSpPr txBox="1">
            <a:spLocks noGrp="1"/>
          </p:cNvSpPr>
          <p:nvPr>
            <p:ph type="title"/>
          </p:nvPr>
        </p:nvSpPr>
        <p:spPr>
          <a:xfrm>
            <a:off x="242324" y="2892233"/>
            <a:ext cx="6913266" cy="269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Calibri"/>
              <a:buNone/>
            </a:pPr>
            <a:r>
              <a:rPr lang="en-US" sz="2000" b="1" dirty="0"/>
              <a:t>Virtual participants:</a:t>
            </a:r>
            <a:br>
              <a:rPr lang="en-US" sz="2000" b="1" dirty="0"/>
            </a:br>
            <a:r>
              <a:rPr lang="en-US" sz="2000" b="1" dirty="0"/>
              <a:t>	</a:t>
            </a:r>
            <a:r>
              <a:rPr lang="en-US" sz="2000" dirty="0"/>
              <a:t>Please leave web cameras on to facilitate discussion</a:t>
            </a:r>
            <a:br>
              <a:rPr lang="en-US" sz="2000" dirty="0"/>
            </a:br>
            <a:r>
              <a:rPr lang="en-US" sz="2000" dirty="0"/>
              <a:t>	Please use the chat to introduce yourself (name and affiliation)</a:t>
            </a:r>
            <a:r>
              <a:rPr lang="en-US" sz="2000" b="1" dirty="0"/>
              <a:t> </a:t>
            </a:r>
            <a:br>
              <a:rPr lang="en-US" sz="2000" b="1" dirty="0"/>
            </a:br>
            <a:br>
              <a:rPr lang="en-US" sz="2000" b="1" dirty="0"/>
            </a:br>
            <a:r>
              <a:rPr lang="en-US" sz="2000" b="1" dirty="0"/>
              <a:t>In-person participants:</a:t>
            </a:r>
            <a:br>
              <a:rPr lang="en-US" sz="2000" dirty="0"/>
            </a:br>
            <a:r>
              <a:rPr lang="en-US" sz="2000" dirty="0"/>
              <a:t>	Please sign in on sheet</a:t>
            </a:r>
            <a:br>
              <a:rPr lang="en-US" sz="2000" dirty="0"/>
            </a:br>
            <a:r>
              <a:rPr lang="en-US" sz="2000" dirty="0"/>
              <a:t>	Please grab a name tag</a:t>
            </a:r>
            <a:br>
              <a:rPr lang="en-US" sz="2000" b="1" dirty="0"/>
            </a:br>
            <a:endParaRPr sz="2000" dirty="0"/>
          </a:p>
        </p:txBody>
      </p:sp>
      <p:sp>
        <p:nvSpPr>
          <p:cNvPr id="1058" name="Google Shape;1058;p144"/>
          <p:cNvSpPr/>
          <p:nvPr/>
        </p:nvSpPr>
        <p:spPr>
          <a:xfrm>
            <a:off x="8086516" y="2235174"/>
            <a:ext cx="547687" cy="692151"/>
          </a:xfrm>
          <a:prstGeom prst="downArrow">
            <a:avLst>
              <a:gd name="adj1" fmla="val 50000"/>
              <a:gd name="adj2" fmla="val 50000"/>
            </a:avLst>
          </a:prstGeom>
          <a:solidFill>
            <a:srgbClr val="ECEBE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tx1">
                  <a:lumMod val="65000"/>
                  <a:lumOff val="35000"/>
                </a:schemeClr>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53"/>
        <p:cNvGrpSpPr/>
        <p:nvPr/>
      </p:nvGrpSpPr>
      <p:grpSpPr>
        <a:xfrm>
          <a:off x="0" y="0"/>
          <a:ext cx="0" cy="0"/>
          <a:chOff x="0" y="0"/>
          <a:chExt cx="0" cy="0"/>
        </a:xfrm>
      </p:grpSpPr>
      <p:sp>
        <p:nvSpPr>
          <p:cNvPr id="54" name="Google Shape;54;p13"/>
          <p:cNvSpPr/>
          <p:nvPr/>
        </p:nvSpPr>
        <p:spPr>
          <a:xfrm>
            <a:off x="14333" y="0"/>
            <a:ext cx="12192000" cy="1362800"/>
          </a:xfrm>
          <a:prstGeom prst="rect">
            <a:avLst/>
          </a:prstGeom>
          <a:solidFill>
            <a:srgbClr val="FFE599"/>
          </a:solidFill>
          <a:ln w="9525" cap="flat" cmpd="sng">
            <a:solidFill>
              <a:srgbClr val="FFE59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Google Shape;55;p13"/>
          <p:cNvSpPr/>
          <p:nvPr/>
        </p:nvSpPr>
        <p:spPr>
          <a:xfrm>
            <a:off x="-12800" y="4579900"/>
            <a:ext cx="12217600" cy="469200"/>
          </a:xfrm>
          <a:prstGeom prst="rect">
            <a:avLst/>
          </a:prstGeom>
          <a:solidFill>
            <a:schemeClr val="lt1"/>
          </a:solidFill>
          <a:ln w="19050" cap="flat" cmpd="sng">
            <a:solidFill>
              <a:srgbClr val="FFF2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Google Shape;56;p13"/>
          <p:cNvSpPr txBox="1">
            <a:spLocks noGrp="1"/>
          </p:cNvSpPr>
          <p:nvPr>
            <p:ph type="ctrTitle"/>
          </p:nvPr>
        </p:nvSpPr>
        <p:spPr>
          <a:xfrm>
            <a:off x="310023" y="3112179"/>
            <a:ext cx="11360800" cy="2736800"/>
          </a:xfrm>
          <a:prstGeom prst="rect">
            <a:avLst/>
          </a:prstGeom>
        </p:spPr>
        <p:txBody>
          <a:bodyPr spcFirstLastPara="1" wrap="square" lIns="121900" tIns="121900" rIns="121900" bIns="121900" anchor="b" anchorCtr="0">
            <a:normAutofit/>
          </a:bodyPr>
          <a:lstStyle/>
          <a:p>
            <a:r>
              <a:rPr lang="en" sz="4000" dirty="0">
                <a:solidFill>
                  <a:srgbClr val="FFE599"/>
                </a:solidFill>
              </a:rPr>
              <a:t>Bringing it all Together</a:t>
            </a:r>
            <a:r>
              <a:rPr lang="en" sz="4800" dirty="0">
                <a:solidFill>
                  <a:srgbClr val="FFE599"/>
                </a:solidFill>
              </a:rPr>
              <a:t> </a:t>
            </a:r>
            <a:endParaRPr sz="4800" dirty="0">
              <a:solidFill>
                <a:srgbClr val="FFE599"/>
              </a:solidFill>
            </a:endParaRPr>
          </a:p>
          <a:p>
            <a:endParaRPr sz="800" dirty="0">
              <a:solidFill>
                <a:srgbClr val="FFE599"/>
              </a:solidFill>
            </a:endParaRPr>
          </a:p>
          <a:p>
            <a:r>
              <a:rPr lang="en" sz="2800" i="1" dirty="0"/>
              <a:t>Data Integration for Fisheries Research and Management Success</a:t>
            </a:r>
            <a:endParaRPr sz="2800" i="1" dirty="0"/>
          </a:p>
          <a:p>
            <a:endParaRPr sz="800" dirty="0">
              <a:solidFill>
                <a:srgbClr val="FFE599"/>
              </a:solidFill>
            </a:endParaRPr>
          </a:p>
          <a:p>
            <a:r>
              <a:rPr lang="en" sz="4533" dirty="0">
                <a:solidFill>
                  <a:srgbClr val="FFE599"/>
                </a:solidFill>
              </a:rPr>
              <a:t>Klamath Basin Fisheries Collaborative</a:t>
            </a:r>
            <a:endParaRPr sz="4533" dirty="0">
              <a:solidFill>
                <a:srgbClr val="FFE599"/>
              </a:solidFill>
            </a:endParaRPr>
          </a:p>
        </p:txBody>
      </p:sp>
      <p:pic>
        <p:nvPicPr>
          <p:cNvPr id="58" name="Google Shape;58;p13"/>
          <p:cNvPicPr preferRelativeResize="0"/>
          <p:nvPr/>
        </p:nvPicPr>
        <p:blipFill rotWithShape="1">
          <a:blip r:embed="rId3" cstate="email">
            <a:alphaModFix/>
            <a:extLst>
              <a:ext uri="{28A0092B-C50C-407E-A947-70E740481C1C}">
                <a14:useLocalDpi xmlns:a14="http://schemas.microsoft.com/office/drawing/2010/main"/>
              </a:ext>
            </a:extLst>
          </a:blip>
          <a:srcRect t="-16076"/>
          <a:stretch/>
        </p:blipFill>
        <p:spPr>
          <a:xfrm>
            <a:off x="0" y="-402029"/>
            <a:ext cx="12192000" cy="2842767"/>
          </a:xfrm>
          <a:prstGeom prst="rect">
            <a:avLst/>
          </a:prstGeom>
          <a:noFill/>
          <a:ln>
            <a:noFill/>
          </a:ln>
        </p:spPr>
      </p:pic>
    </p:spTree>
    <p:extLst>
      <p:ext uri="{BB962C8B-B14F-4D97-AF65-F5344CB8AC3E}">
        <p14:creationId xmlns:p14="http://schemas.microsoft.com/office/powerpoint/2010/main" val="281235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2;p7">
            <a:extLst>
              <a:ext uri="{FF2B5EF4-FFF2-40B4-BE49-F238E27FC236}">
                <a16:creationId xmlns:a16="http://schemas.microsoft.com/office/drawing/2014/main" id="{F3614956-BC62-6172-E633-79AA078DCDDE}"/>
              </a:ext>
            </a:extLst>
          </p:cNvPr>
          <p:cNvSpPr txBox="1">
            <a:spLocks noGrp="1"/>
          </p:cNvSpPr>
          <p:nvPr>
            <p:ph type="title"/>
          </p:nvPr>
        </p:nvSpPr>
        <p:spPr>
          <a:xfrm>
            <a:off x="3470499" y="472912"/>
            <a:ext cx="4870587" cy="561352"/>
          </a:xfrm>
          <a:prstGeom prst="rect">
            <a:avLst/>
          </a:prstGeom>
        </p:spPr>
        <p:txBody>
          <a:bodyPr spcFirstLastPara="1" vert="horz" lIns="91440" tIns="45720" rIns="91440" bIns="45720" rtlCol="0" anchor="b" anchorCtr="0">
            <a:normAutofit/>
          </a:bodyPr>
          <a:lstStyle/>
          <a:p>
            <a:pPr marL="0" lvl="0" indent="0">
              <a:spcAft>
                <a:spcPts val="0"/>
              </a:spcAft>
              <a:buClr>
                <a:schemeClr val="dk1"/>
              </a:buClr>
              <a:buSzPts val="4400"/>
            </a:pPr>
            <a:r>
              <a:rPr lang="en-US" sz="2400" kern="1200" dirty="0">
                <a:solidFill>
                  <a:schemeClr val="tx1"/>
                </a:solidFill>
                <a:latin typeface="Arial Black" panose="020B0A04020102020204" pitchFamily="34" charset="0"/>
              </a:rPr>
              <a:t>Standardized Data System</a:t>
            </a:r>
          </a:p>
        </p:txBody>
      </p:sp>
      <p:sp>
        <p:nvSpPr>
          <p:cNvPr id="5" name="Google Shape;170;p7">
            <a:extLst>
              <a:ext uri="{FF2B5EF4-FFF2-40B4-BE49-F238E27FC236}">
                <a16:creationId xmlns:a16="http://schemas.microsoft.com/office/drawing/2014/main" id="{8A1456D2-CC60-54D9-F677-6C444C07AA42}"/>
              </a:ext>
            </a:extLst>
          </p:cNvPr>
          <p:cNvSpPr/>
          <p:nvPr/>
        </p:nvSpPr>
        <p:spPr>
          <a:xfrm>
            <a:off x="836745" y="1034264"/>
            <a:ext cx="10518510" cy="3410712"/>
          </a:xfrm>
          <a:prstGeom prst="rect">
            <a:avLst/>
          </a:prstGeom>
        </p:spPr>
        <p:txBody>
          <a:bodyPr spcFirstLastPara="1" vert="horz" lIns="91440" tIns="45720" rIns="91440" bIns="45720" rtlCol="0" anchor="t" anchorCtr="0">
            <a:normAutofit/>
          </a:bodyPr>
          <a:lstStyle/>
          <a:p>
            <a:pPr marL="228600" marR="0" lvl="0" indent="-228600" algn="l" defTabSz="914400" rtl="0" eaLnBrk="1" fontAlgn="auto" latinLnBrk="0" hangingPunct="1">
              <a:lnSpc>
                <a:spcPct val="90000"/>
              </a:lnSpc>
              <a:spcBef>
                <a:spcPts val="0"/>
              </a:spcBef>
              <a:spcAft>
                <a:spcPts val="0"/>
              </a:spcAft>
              <a:buClr>
                <a:prstClr val="black"/>
              </a:buClr>
              <a:buSzPts val="2200"/>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sym typeface="Calibri"/>
            </a:endParaRPr>
          </a:p>
          <a:p>
            <a:pPr marL="228600" marR="0" lvl="0" indent="-228600" algn="l" defTabSz="914400" rtl="0" eaLnBrk="1" fontAlgn="auto" latinLnBrk="0" hangingPunct="1">
              <a:lnSpc>
                <a:spcPct val="90000"/>
              </a:lnSpc>
              <a:spcBef>
                <a:spcPts val="1000"/>
              </a:spcBef>
              <a:spcAft>
                <a:spcPts val="0"/>
              </a:spcAft>
              <a:buClr>
                <a:prstClr val="black"/>
              </a:buClr>
              <a:buSzPts val="2200"/>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rPr>
              <a:t>Data are preserved and accessible to inform work within an organization and externally</a:t>
            </a:r>
          </a:p>
          <a:p>
            <a:pPr marL="0" marR="0" lvl="0" indent="0" algn="l" defTabSz="914400" rtl="0" eaLnBrk="1" fontAlgn="auto" latinLnBrk="0" hangingPunct="1">
              <a:lnSpc>
                <a:spcPct val="90000"/>
              </a:lnSpc>
              <a:spcBef>
                <a:spcPts val="1000"/>
              </a:spcBef>
              <a:spcAft>
                <a:spcPts val="0"/>
              </a:spcAft>
              <a:buClr>
                <a:prstClr val="black"/>
              </a:buClr>
              <a:buSzPts val="2200"/>
              <a:buFontTx/>
              <a:buNone/>
              <a:tabLst/>
              <a:defRPr/>
            </a:pPr>
            <a:endParaRPr kumimoji="0" lang="en-U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28600" marR="0" lvl="0" indent="-228600" algn="l" defTabSz="914400" rtl="0" eaLnBrk="1" fontAlgn="auto" latinLnBrk="0" hangingPunct="1">
              <a:lnSpc>
                <a:spcPct val="90000"/>
              </a:lnSpc>
              <a:spcBef>
                <a:spcPts val="0"/>
              </a:spcBef>
              <a:spcAft>
                <a:spcPts val="0"/>
              </a:spcAft>
              <a:buClr>
                <a:prstClr val="black"/>
              </a:buClr>
              <a:buSzPts val="2200"/>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rPr>
              <a:t>Data are correctly understood by others </a:t>
            </a:r>
            <a:endParaRPr kumimoji="0" lang="en-US" sz="19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
                <a:prstClr val="black"/>
              </a:buClr>
              <a:buSzPts val="2200"/>
              <a:buFontTx/>
              <a:buNone/>
              <a:tabLst/>
              <a:defRPr/>
            </a:pPr>
            <a:endParaRPr kumimoji="0" lang="en-U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endParaRPr>
          </a:p>
          <a:p>
            <a:pPr marL="228600" marR="0" lvl="0" indent="-228600" algn="l" defTabSz="914400" rtl="0" eaLnBrk="1" fontAlgn="auto" latinLnBrk="0" hangingPunct="1">
              <a:lnSpc>
                <a:spcPct val="90000"/>
              </a:lnSpc>
              <a:spcBef>
                <a:spcPts val="0"/>
              </a:spcBef>
              <a:spcAft>
                <a:spcPts val="0"/>
              </a:spcAft>
              <a:buClr>
                <a:prstClr val="black"/>
              </a:buClr>
              <a:buSzPts val="2200"/>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rPr>
              <a:t>Facilitates individual data systems exchanging with collaborative data system</a:t>
            </a:r>
            <a:endParaRPr kumimoji="0" lang="en-US" sz="19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228600" algn="l" defTabSz="914400" rtl="0" eaLnBrk="1" fontAlgn="auto" latinLnBrk="0" hangingPunct="1">
              <a:lnSpc>
                <a:spcPct val="90000"/>
              </a:lnSpc>
              <a:spcBef>
                <a:spcPts val="0"/>
              </a:spcBef>
              <a:spcAft>
                <a:spcPts val="0"/>
              </a:spcAft>
              <a:buClr>
                <a:prstClr val="black"/>
              </a:buClr>
              <a:buSzPts val="2200"/>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sym typeface="Calibri"/>
            </a:endParaRPr>
          </a:p>
        </p:txBody>
      </p:sp>
      <p:pic>
        <p:nvPicPr>
          <p:cNvPr id="6" name="Google Shape;171;p7" descr="In-Place Preservation">
            <a:extLst>
              <a:ext uri="{FF2B5EF4-FFF2-40B4-BE49-F238E27FC236}">
                <a16:creationId xmlns:a16="http://schemas.microsoft.com/office/drawing/2014/main" id="{72B47337-E86D-0AA1-A036-3A512DF16215}"/>
              </a:ext>
            </a:extLst>
          </p:cNvPr>
          <p:cNvPicPr preferRelativeResize="0"/>
          <p:nvPr/>
        </p:nvPicPr>
        <p:blipFill rotWithShape="1">
          <a:blip r:embed="rId2" cstate="email">
            <a:extLst>
              <a:ext uri="{28A0092B-C50C-407E-A947-70E740481C1C}">
                <a14:useLocalDpi xmlns:a14="http://schemas.microsoft.com/office/drawing/2010/main"/>
              </a:ext>
            </a:extLst>
          </a:blip>
          <a:stretch/>
        </p:blipFill>
        <p:spPr>
          <a:xfrm>
            <a:off x="3187237" y="3271768"/>
            <a:ext cx="6903720" cy="3469119"/>
          </a:xfrm>
          <a:prstGeom prst="rect">
            <a:avLst/>
          </a:prstGeom>
          <a:noFill/>
        </p:spPr>
      </p:pic>
    </p:spTree>
    <p:extLst>
      <p:ext uri="{BB962C8B-B14F-4D97-AF65-F5344CB8AC3E}">
        <p14:creationId xmlns:p14="http://schemas.microsoft.com/office/powerpoint/2010/main" val="4047823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F3328B-B2DA-9B88-D7D0-12F24A037E1A}"/>
              </a:ext>
            </a:extLst>
          </p:cNvPr>
          <p:cNvSpPr txBox="1"/>
          <p:nvPr/>
        </p:nvSpPr>
        <p:spPr>
          <a:xfrm>
            <a:off x="734845" y="883227"/>
            <a:ext cx="2590246" cy="57135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KBFC Purpose</a:t>
            </a:r>
          </a:p>
        </p:txBody>
      </p:sp>
      <p:sp>
        <p:nvSpPr>
          <p:cNvPr id="2" name="Google Shape;123;p3">
            <a:extLst>
              <a:ext uri="{FF2B5EF4-FFF2-40B4-BE49-F238E27FC236}">
                <a16:creationId xmlns:a16="http://schemas.microsoft.com/office/drawing/2014/main" id="{16225D67-9522-2C63-8616-F6DD77721EAC}"/>
              </a:ext>
            </a:extLst>
          </p:cNvPr>
          <p:cNvSpPr txBox="1"/>
          <p:nvPr/>
        </p:nvSpPr>
        <p:spPr>
          <a:xfrm>
            <a:off x="734845" y="1674598"/>
            <a:ext cx="4065755" cy="2897401"/>
          </a:xfrm>
          <a:prstGeom prst="rect">
            <a:avLst/>
          </a:prstGeom>
        </p:spPr>
        <p:txBody>
          <a:bodyPr spcFirstLastPara="1" vert="horz" lIns="91440" tIns="45720" rIns="91440" bIns="45720" rtlCol="0" anchor="t" anchorCtr="0">
            <a:normAutofit/>
          </a:bodyPr>
          <a:lstStyle/>
          <a:p>
            <a:pPr marL="285750" marR="0" lvl="0" indent="-228600" algn="l" defTabSz="914400" rtl="0" eaLnBrk="1" fontAlgn="auto" latinLnBrk="0" hangingPunct="1">
              <a:lnSpc>
                <a:spcPct val="90000"/>
              </a:lnSpc>
              <a:spcBef>
                <a:spcPts val="0"/>
              </a:spcBef>
              <a:spcAft>
                <a:spcPts val="600"/>
              </a:spcAft>
              <a:buClr>
                <a:prstClr val="black"/>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rPr>
              <a:t>Facilitate access to fisheries PIT tag data and associated metadata</a:t>
            </a:r>
          </a:p>
          <a:p>
            <a:pPr marL="0" marR="0" lvl="0" indent="0" algn="l" defTabSz="914400" rtl="0" eaLnBrk="1" fontAlgn="auto" latinLnBrk="0" hangingPunct="1">
              <a:lnSpc>
                <a:spcPct val="90000"/>
              </a:lnSpc>
              <a:spcBef>
                <a:spcPts val="0"/>
              </a:spcBef>
              <a:spcAft>
                <a:spcPts val="600"/>
              </a:spcAft>
              <a:buClr>
                <a:prstClr val="black"/>
              </a:buClr>
              <a:buSzPts val="2400"/>
              <a:buFontTx/>
              <a:buNone/>
              <a:tabLst/>
              <a:defRPr/>
            </a:pPr>
            <a:endParaRPr kumimoji="0" lang="en-U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28600" algn="l" defTabSz="914400" rtl="0" eaLnBrk="1" fontAlgn="auto" latinLnBrk="0" hangingPunct="1">
              <a:lnSpc>
                <a:spcPct val="90000"/>
              </a:lnSpc>
              <a:spcBef>
                <a:spcPts val="0"/>
              </a:spcBef>
              <a:spcAft>
                <a:spcPts val="600"/>
              </a:spcAft>
              <a:buClr>
                <a:prstClr val="black"/>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rPr>
              <a:t>Build a network of collaborators</a:t>
            </a:r>
          </a:p>
          <a:p>
            <a:pPr marL="0" marR="0" lvl="0" indent="0" algn="l" defTabSz="914400" rtl="0" eaLnBrk="1" fontAlgn="auto" latinLnBrk="0" hangingPunct="1">
              <a:lnSpc>
                <a:spcPct val="90000"/>
              </a:lnSpc>
              <a:spcBef>
                <a:spcPts val="0"/>
              </a:spcBef>
              <a:spcAft>
                <a:spcPts val="600"/>
              </a:spcAft>
              <a:buClr>
                <a:prstClr val="black"/>
              </a:buClr>
              <a:buSzPts val="2400"/>
              <a:buFontTx/>
              <a:buNone/>
              <a:tabLst/>
              <a:defRPr/>
            </a:pPr>
            <a:endParaRPr kumimoji="0" lang="en-US" sz="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285750" marR="0" lvl="0" indent="-228600" algn="l" defTabSz="914400" rtl="0" eaLnBrk="1" fontAlgn="auto" latinLnBrk="0" hangingPunct="1">
              <a:lnSpc>
                <a:spcPct val="90000"/>
              </a:lnSpc>
              <a:spcBef>
                <a:spcPts val="0"/>
              </a:spcBef>
              <a:spcAft>
                <a:spcPts val="600"/>
              </a:spcAft>
              <a:buClr>
                <a:prstClr val="black"/>
              </a:buClr>
              <a:buSzPts val="24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sym typeface="Calibri"/>
              </a:rPr>
              <a:t>Advance research to inform fisheries management and restoration actions</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Aptos" panose="02110004020202020204"/>
              <a:ea typeface="+mn-ea"/>
              <a:cs typeface="+mn-cs"/>
              <a:sym typeface="Calibri"/>
            </a:endParaRPr>
          </a:p>
        </p:txBody>
      </p:sp>
      <p:pic>
        <p:nvPicPr>
          <p:cNvPr id="7" name="Google Shape;92;p17">
            <a:extLst>
              <a:ext uri="{FF2B5EF4-FFF2-40B4-BE49-F238E27FC236}">
                <a16:creationId xmlns:a16="http://schemas.microsoft.com/office/drawing/2014/main" id="{C8557EE1-4FA2-78A9-B62C-4CFC54A38474}"/>
              </a:ext>
            </a:extLst>
          </p:cNvPr>
          <p:cNvPicPr preferRelativeResize="0"/>
          <p:nvPr/>
        </p:nvPicPr>
        <p:blipFill>
          <a:blip r:embed="rId2" cstate="email">
            <a:extLst>
              <a:ext uri="{28A0092B-C50C-407E-A947-70E740481C1C}">
                <a14:useLocalDpi xmlns:a14="http://schemas.microsoft.com/office/drawing/2010/main"/>
              </a:ext>
            </a:extLst>
          </a:blip>
          <a:stretch>
            <a:fillRect/>
          </a:stretch>
        </p:blipFill>
        <p:spPr>
          <a:xfrm>
            <a:off x="4724634" y="883227"/>
            <a:ext cx="6903720" cy="3969639"/>
          </a:xfrm>
          <a:prstGeom prst="rect">
            <a:avLst/>
          </a:prstGeom>
          <a:noFill/>
        </p:spPr>
      </p:pic>
    </p:spTree>
    <p:extLst>
      <p:ext uri="{BB962C8B-B14F-4D97-AF65-F5344CB8AC3E}">
        <p14:creationId xmlns:p14="http://schemas.microsoft.com/office/powerpoint/2010/main" val="598990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9;p3">
            <a:extLst>
              <a:ext uri="{FF2B5EF4-FFF2-40B4-BE49-F238E27FC236}">
                <a16:creationId xmlns:a16="http://schemas.microsoft.com/office/drawing/2014/main" id="{3974EC09-BDCE-ADF4-CD14-F5CE2CF1F6A2}"/>
              </a:ext>
            </a:extLst>
          </p:cNvPr>
          <p:cNvSpPr txBox="1">
            <a:spLocks/>
          </p:cNvSpPr>
          <p:nvPr/>
        </p:nvSpPr>
        <p:spPr>
          <a:xfrm>
            <a:off x="229328" y="207310"/>
            <a:ext cx="5707448" cy="1912435"/>
          </a:xfrm>
          <a:prstGeom prst="rect">
            <a:avLst/>
          </a:prstGeom>
          <a:solidFill>
            <a:schemeClr val="bg1"/>
          </a:solidFill>
          <a:ln w="12700" cap="flat" cmpd="sng">
            <a:solidFill>
              <a:schemeClr val="dk1"/>
            </a:solidFill>
            <a:prstDash val="solid"/>
            <a:round/>
            <a:headEnd type="none" w="sm" len="sm"/>
            <a:tailEnd type="none" w="sm" len="sm"/>
          </a:ln>
        </p:spPr>
        <p:txBody>
          <a:bodyPr spcFirstLastPara="1" vert="horz" wrap="square" lIns="91425" tIns="45700" rIns="91425" bIns="45700" rtlCol="0" anchor="t" anchorCtr="0">
            <a:normAutofit fontScale="77500" lnSpcReduction="20000"/>
          </a:bodyPr>
          <a:lstStyle>
            <a:lvl1pPr marL="228600" lvl="0"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2100"/>
              <a:buFont typeface="Arial" panose="020B0604020202020204" pitchFamily="34" charset="0"/>
              <a:buNone/>
              <a:defRPr sz="2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262626"/>
              </a:buClr>
              <a:buSzPts val="2000"/>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What We Are:</a:t>
            </a:r>
            <a:endParaRPr kumimoji="0" lang="en-US" sz="2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342900" marR="0" lvl="4" indent="-342900" algn="l" defTabSz="914400" rtl="0" eaLnBrk="1" fontAlgn="auto" latinLnBrk="0" hangingPunct="1">
              <a:lnSpc>
                <a:spcPct val="110000"/>
              </a:lnSpc>
              <a:spcBef>
                <a:spcPts val="800"/>
              </a:spcBef>
              <a:spcAft>
                <a:spcPts val="0"/>
              </a:spcAft>
              <a:buClr>
                <a:srgbClr val="262626"/>
              </a:buClr>
              <a:buSzPts val="2000"/>
              <a:buFont typeface="Arial"/>
              <a:buChar char="•"/>
              <a:tabLst/>
              <a:defRPr/>
            </a:pPr>
            <a:r>
              <a:rPr kumimoji="0" lang="en-US" sz="2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 data integration and management project</a:t>
            </a:r>
          </a:p>
          <a:p>
            <a:pPr marL="342900" marR="0" lvl="4" indent="-342900" algn="l" defTabSz="914400" rtl="0" eaLnBrk="1" fontAlgn="auto" latinLnBrk="0" hangingPunct="1">
              <a:lnSpc>
                <a:spcPct val="110000"/>
              </a:lnSpc>
              <a:spcBef>
                <a:spcPts val="800"/>
              </a:spcBef>
              <a:spcAft>
                <a:spcPts val="0"/>
              </a:spcAft>
              <a:buClr>
                <a:srgbClr val="262626"/>
              </a:buClr>
              <a:buSzPts val="2000"/>
              <a:buFont typeface="Arial"/>
              <a:buChar char="•"/>
              <a:tabLst/>
              <a:defRPr/>
            </a:pPr>
            <a:r>
              <a:rPr kumimoji="0" lang="en-US" sz="2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 collaborative of over 30 fisheries tag data producers and users in the Klamath Basin </a:t>
            </a:r>
          </a:p>
          <a:p>
            <a:pPr marL="342900" marR="0" lvl="4" indent="-342900" algn="l" defTabSz="914400" rtl="0" eaLnBrk="1" fontAlgn="auto" latinLnBrk="0" hangingPunct="1">
              <a:lnSpc>
                <a:spcPct val="110000"/>
              </a:lnSpc>
              <a:spcBef>
                <a:spcPts val="800"/>
              </a:spcBef>
              <a:spcAft>
                <a:spcPts val="0"/>
              </a:spcAft>
              <a:buClr>
                <a:srgbClr val="262626"/>
              </a:buClr>
              <a:buSzPts val="2000"/>
              <a:buFont typeface="Arial"/>
              <a:buChar char="•"/>
              <a:tabLst/>
              <a:defRPr/>
            </a:pPr>
            <a:r>
              <a:rPr kumimoji="0" lang="en-US" sz="2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 venue to share monitoring data, ideas, technical expertise and opportunities</a:t>
            </a:r>
          </a:p>
        </p:txBody>
      </p:sp>
      <p:sp>
        <p:nvSpPr>
          <p:cNvPr id="2" name="Google Shape;194;p3">
            <a:extLst>
              <a:ext uri="{FF2B5EF4-FFF2-40B4-BE49-F238E27FC236}">
                <a16:creationId xmlns:a16="http://schemas.microsoft.com/office/drawing/2014/main" id="{9AE7FFD1-9F6D-1679-CC94-B95D41EF286C}"/>
              </a:ext>
            </a:extLst>
          </p:cNvPr>
          <p:cNvSpPr txBox="1"/>
          <p:nvPr/>
        </p:nvSpPr>
        <p:spPr>
          <a:xfrm>
            <a:off x="229328" y="2588732"/>
            <a:ext cx="5659681" cy="3416279"/>
          </a:xfrm>
          <a:prstGeom prst="rect">
            <a:avLst/>
          </a:prstGeom>
          <a:solidFill>
            <a:schemeClr val="bg1"/>
          </a:solidFill>
          <a:ln>
            <a:solidFill>
              <a:schemeClr val="tx1"/>
            </a:solid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entury Gothic"/>
              <a:buNone/>
              <a:tabLst/>
              <a:defRPr/>
            </a:pPr>
            <a:r>
              <a:rPr kumimoji="0" lang="en-US" sz="24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Leadership Team</a:t>
            </a:r>
          </a:p>
          <a:p>
            <a:pPr marL="0" marR="0" lvl="0" indent="0" algn="l" defTabSz="914400" rtl="0" eaLnBrk="1" fontAlgn="auto" latinLnBrk="0" hangingPunct="1">
              <a:lnSpc>
                <a:spcPct val="100000"/>
              </a:lnSpc>
              <a:spcBef>
                <a:spcPts val="0"/>
              </a:spcBef>
              <a:spcAft>
                <a:spcPts val="0"/>
              </a:spcAft>
              <a:buClr>
                <a:prstClr val="black"/>
              </a:buClr>
              <a:buSzPts val="1800"/>
              <a:buFont typeface="Century Gothic"/>
              <a:buNone/>
              <a:tabLst/>
              <a:defRPr/>
            </a:pPr>
            <a:endParaRPr kumimoji="0" sz="12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Klamath Tribes</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Karuk Tribe</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Yurok Tribe</a:t>
            </a: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Hoopa Tribe</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USGS</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ODFW</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CDFW</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Scott River Watershed Council</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66700" algn="l" defTabSz="914400" rtl="0" eaLnBrk="1" fontAlgn="auto" latinLnBrk="0" hangingPunct="1">
              <a:lnSpc>
                <a:spcPct val="100000"/>
              </a:lnSpc>
              <a:spcBef>
                <a:spcPts val="0"/>
              </a:spcBef>
              <a:spcAft>
                <a:spcPts val="0"/>
              </a:spcAft>
              <a:buClr>
                <a:prstClr val="black"/>
              </a:buClr>
              <a:buSzPts val="1500"/>
              <a:buFont typeface="Avenir"/>
              <a:buChar char="•"/>
              <a:tabLst/>
              <a:defRPr/>
            </a:pPr>
            <a:r>
              <a:rPr kumimoji="0" lang="en-US"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PSMFC- Support</a:t>
            </a:r>
            <a:endParaRPr kumimoji="0" sz="2000" b="1"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p:txBody>
      </p:sp>
      <p:pic>
        <p:nvPicPr>
          <p:cNvPr id="7" name="Google Shape;193;p3" descr="A group of people in a room">
            <a:extLst>
              <a:ext uri="{FF2B5EF4-FFF2-40B4-BE49-F238E27FC236}">
                <a16:creationId xmlns:a16="http://schemas.microsoft.com/office/drawing/2014/main" id="{1C0CD17C-021F-E778-8B83-BB69CD08A28C}"/>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900174" y="132585"/>
            <a:ext cx="4451781" cy="3007822"/>
          </a:xfrm>
          <a:prstGeom prst="rect">
            <a:avLst/>
          </a:prstGeom>
          <a:noFill/>
          <a:ln>
            <a:noFill/>
          </a:ln>
        </p:spPr>
      </p:pic>
      <p:pic>
        <p:nvPicPr>
          <p:cNvPr id="3" name="Google Shape;192;p3" descr="A group of people standing on a wooden platform&#10;&#10;Description automatically generated">
            <a:extLst>
              <a:ext uri="{FF2B5EF4-FFF2-40B4-BE49-F238E27FC236}">
                <a16:creationId xmlns:a16="http://schemas.microsoft.com/office/drawing/2014/main" id="{47C6E92E-6BA8-2C0A-9F10-8E55D89312D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00175" y="3203907"/>
            <a:ext cx="4451781" cy="3369565"/>
          </a:xfrm>
          <a:prstGeom prst="rect">
            <a:avLst/>
          </a:prstGeom>
          <a:noFill/>
          <a:ln>
            <a:noFill/>
          </a:ln>
        </p:spPr>
      </p:pic>
    </p:spTree>
    <p:extLst>
      <p:ext uri="{BB962C8B-B14F-4D97-AF65-F5344CB8AC3E}">
        <p14:creationId xmlns:p14="http://schemas.microsoft.com/office/powerpoint/2010/main" val="3776965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381AD14F-A003-2407-A511-2F9C5D8691FE}"/>
            </a:ext>
          </a:extLst>
        </p:cNvPr>
        <p:cNvGrpSpPr/>
        <p:nvPr/>
      </p:nvGrpSpPr>
      <p:grpSpPr>
        <a:xfrm>
          <a:off x="0" y="0"/>
          <a:ext cx="0" cy="0"/>
          <a:chOff x="0" y="0"/>
          <a:chExt cx="0" cy="0"/>
        </a:xfrm>
      </p:grpSpPr>
      <p:pic>
        <p:nvPicPr>
          <p:cNvPr id="5" name="Google Shape;112;p2">
            <a:extLst>
              <a:ext uri="{FF2B5EF4-FFF2-40B4-BE49-F238E27FC236}">
                <a16:creationId xmlns:a16="http://schemas.microsoft.com/office/drawing/2014/main" id="{D558074F-26F2-7AD0-CC30-FFF61C9CD992}"/>
              </a:ext>
            </a:extLst>
          </p:cNvPr>
          <p:cNvPicPr preferRelativeResize="0"/>
          <p:nvPr/>
        </p:nvPicPr>
        <p:blipFill rotWithShape="1">
          <a:blip r:embed="rId3" cstate="email">
            <a:extLst>
              <a:ext uri="{28A0092B-C50C-407E-A947-70E740481C1C}">
                <a14:useLocalDpi xmlns:a14="http://schemas.microsoft.com/office/drawing/2010/main"/>
              </a:ext>
            </a:extLst>
          </a:blip>
          <a:stretch/>
        </p:blipFill>
        <p:spPr>
          <a:xfrm>
            <a:off x="461010" y="127000"/>
            <a:ext cx="11269980" cy="6731000"/>
          </a:xfrm>
          <a:prstGeom prst="rect">
            <a:avLst/>
          </a:prstGeom>
          <a:noFill/>
          <a:ln>
            <a:noFill/>
          </a:ln>
        </p:spPr>
      </p:pic>
    </p:spTree>
    <p:extLst>
      <p:ext uri="{BB962C8B-B14F-4D97-AF65-F5344CB8AC3E}">
        <p14:creationId xmlns:p14="http://schemas.microsoft.com/office/powerpoint/2010/main" val="2465273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0" name="Google Shape;180;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203201"/>
            <a:ext cx="12192000" cy="6654799"/>
          </a:xfrm>
          <a:prstGeom prst="rect">
            <a:avLst/>
          </a:prstGeom>
          <a:noFill/>
          <a:ln>
            <a:noFill/>
          </a:ln>
        </p:spPr>
      </p:pic>
    </p:spTree>
    <p:extLst>
      <p:ext uri="{BB962C8B-B14F-4D97-AF65-F5344CB8AC3E}">
        <p14:creationId xmlns:p14="http://schemas.microsoft.com/office/powerpoint/2010/main" val="365758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64D91-5A41-AEB7-0B33-AC5AAE987233}"/>
              </a:ext>
            </a:extLst>
          </p:cNvPr>
          <p:cNvSpPr txBox="1"/>
          <p:nvPr/>
        </p:nvSpPr>
        <p:spPr>
          <a:xfrm>
            <a:off x="3846710" y="213299"/>
            <a:ext cx="60994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Collaborative Products</a:t>
            </a:r>
          </a:p>
        </p:txBody>
      </p:sp>
      <p:sp>
        <p:nvSpPr>
          <p:cNvPr id="7" name="TextBox 6">
            <a:extLst>
              <a:ext uri="{FF2B5EF4-FFF2-40B4-BE49-F238E27FC236}">
                <a16:creationId xmlns:a16="http://schemas.microsoft.com/office/drawing/2014/main" id="{976BD167-AA49-399F-B3E4-5DB7985FFB84}"/>
              </a:ext>
            </a:extLst>
          </p:cNvPr>
          <p:cNvSpPr txBox="1"/>
          <p:nvPr/>
        </p:nvSpPr>
        <p:spPr>
          <a:xfrm>
            <a:off x="272980" y="800024"/>
            <a:ext cx="11646039" cy="584467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Lestelle, L. C. 2007. Coho Salmon (Oncorhynchus kisutch) Life History Patterns in the Pacific Northwest and California. </a:t>
            </a:r>
            <a:r>
              <a:rPr kumimoji="0" lang="en-US" sz="1200" b="0" i="0" u="none" strike="noStrike" kern="100" cap="none" spc="0" normalizeH="0" baseline="0" noProof="0" dirty="0" err="1">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Biostream</a:t>
            </a: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 Environmental, Poulsbo, WA.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Soto, T., A. Corum, H. Voight, D. Hillemeir, and L. Lestelle. 2008. The role of the Klamath River mainstem corridor in the life history and performance of juvenile coho salmon (Oncorhynchus kisutch). Phase 1 Report 2006-07 Winter. Prepared for Bureau of Reclamation Mid-Pacific Region, Klamath area Office, Klamath Falls, 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Hillemeier, D., T. Soto, S. Silloway, A. Corum, M. Kleeman, and L. Lestelle. 2009. The role of the Klamath River mainstem corridor in the life history and performance of juvenile coho salmon (Oncorhynchus kisutch) - May 2007 – May 2008. Report submitted to the U.S. Bureau of Reclamation, Klamath Area Office, Klamath Falls, Oregon.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Soto, T., D. Hillemeier, S. Silloway, A. Corum, A. Antonetti, M. Kleeman, and L. Lestelle. 2016. The Role of the Klamath River Mainstem Corridor in Life History and Performance of Juvenile Coho Salmon (Oncorhynchus kisutch), Period Covered: May 2007−August 2011. Report submitted to the U.S. Bureau of Reclamation, Klamath Falls, 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Faukner, J., S. Silloway, M. Sparkman, and P. Drobny. 2017. A previously undocumented life history behavior in juvenile coho salmon (Oncorhynchus kisutch) from the Klamath River, California. California Fish and Game 103:72-78.</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Manhard, C.V., N.A. Som, R.W. Perry, J.R. Faukner, and T.L. Soto. 2018. Estimating freshwater productivity, overwinter survival, and migration patterns of Klamath River Coho Salmon. U.S. Fish and </a:t>
            </a:r>
            <a:r>
              <a:rPr kumimoji="0" lang="en-US" sz="1200" b="0" i="0" u="none" strike="noStrike" kern="100" cap="none" spc="0" normalizeH="0" baseline="0" noProof="0" dirty="0" err="1">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Widlife</a:t>
            </a: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 Service. Arcata Fish and Wildlife Office, Arcata Fisheries Technical Report Number TR 2018-33, Arcata, California.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Faukner, J., S. Silloway, A. Antonetti, T. Soto, A. Corum, E. Tripp, and L. Lestelle. 2019. The role of the Klamath River mainstem corridor in life history and performance of juvenile coho salmon (Oncorhynchus kisutch). Period Covered: September 2011-June 2017. Report submitted to the U.S. Bureau of Reclamation, Klamath Falls, OR.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Dodrill, M.J., R.W Perry, N.A. Som, C.V. Manhard, and J.D. Alexander. 2022. Extending the Stream Salmonid Simulator to Accommodate the Life History of Coho Salmon (</a:t>
            </a:r>
            <a:r>
              <a:rPr kumimoji="0" lang="en-US" sz="1200" b="0" i="1"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Oncorhynchus kisutch</a:t>
            </a: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 in the Klamath River Basin, Northern California. U.S. Geological Survey Open-File Report 2022-1071, 70p.</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Munsch, S.H., T.R. Bennett, J. Faukner, M.J. Halloran, K.M. Halloran, K.M. Hanson, M.C. Liermann, M.L. McHenry, J.R. McMillan, R.E. Moses, B. Pagliuco, G.R. Pess, K.R. Stonecypher, and D.M. Ward. 2025. Juvenile </a:t>
            </a:r>
            <a:r>
              <a:rPr kumimoji="0" lang="en-US" sz="1200" b="0" i="0" u="none" strike="noStrike" kern="100" cap="none" spc="0" normalizeH="0" baseline="0" noProof="0" dirty="0" err="1">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salmoinds</a:t>
            </a: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 traverse coastal meta-nurseries that connect rivers via the sea. Frontiers In Ecology and the Environment (</a:t>
            </a: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hlinkClick r:id="rId2"/>
              </a:rPr>
              <a:t>https://doi.org/10.1002/fee.2848</a:t>
            </a:r>
            <a:r>
              <a:rPr kumimoji="0" lang="en-US" sz="1200" b="0" i="0" u="none" strike="noStrike" kern="100" cap="none" spc="0" normalizeH="0" baseline="0" noProof="0" dirty="0">
                <a:ln>
                  <a:noFill/>
                </a:ln>
                <a:solidFill>
                  <a:prstClr val="black"/>
                </a:solidFill>
                <a:effectLst/>
                <a:uLnTx/>
                <a:uFillTx/>
                <a:latin typeface="Arial Black" panose="020B0A040201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248963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9;p6">
            <a:extLst>
              <a:ext uri="{FF2B5EF4-FFF2-40B4-BE49-F238E27FC236}">
                <a16:creationId xmlns:a16="http://schemas.microsoft.com/office/drawing/2014/main" id="{7B1B873C-CB25-4796-8193-95D5BEC7E64B}"/>
              </a:ext>
            </a:extLst>
          </p:cNvPr>
          <p:cNvSpPr txBox="1"/>
          <p:nvPr/>
        </p:nvSpPr>
        <p:spPr>
          <a:xfrm>
            <a:off x="4461163" y="617340"/>
            <a:ext cx="3108593"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262626"/>
              </a:buClr>
              <a:buSzPts val="3200"/>
              <a:buFont typeface="Century Gothic"/>
              <a:buNone/>
              <a:tabLst/>
              <a:defRPr/>
            </a:pPr>
            <a:r>
              <a:rPr kumimoji="0" lang="en-US" sz="2400" b="0" i="0" u="none" strike="noStrike" kern="1200" cap="none" spc="0" normalizeH="0" baseline="0" noProof="0" dirty="0">
                <a:ln>
                  <a:noFill/>
                </a:ln>
                <a:solidFill>
                  <a:srgbClr val="262626"/>
                </a:solidFill>
                <a:effectLst/>
                <a:uLnTx/>
                <a:uFillTx/>
                <a:latin typeface="Arial Black" panose="020B0A04020102020204" pitchFamily="34" charset="0"/>
                <a:ea typeface="Century Gothic"/>
                <a:cs typeface="Century Gothic"/>
                <a:sym typeface="Century Gothic"/>
              </a:rPr>
              <a:t>What’s Next?</a:t>
            </a:r>
            <a:endParaRPr kumimoji="0" sz="2400" b="0" i="0" u="none" strike="noStrike" kern="1200" cap="none" spc="0" normalizeH="0" baseline="0" noProof="0" dirty="0">
              <a:ln>
                <a:noFill/>
              </a:ln>
              <a:solidFill>
                <a:srgbClr val="262626"/>
              </a:solidFill>
              <a:effectLst/>
              <a:uLnTx/>
              <a:uFillTx/>
              <a:latin typeface="Arial Black" panose="020B0A04020102020204" pitchFamily="34" charset="0"/>
              <a:ea typeface="Century Gothic"/>
              <a:cs typeface="Century Gothic"/>
              <a:sym typeface="Century Gothic"/>
            </a:endParaRPr>
          </a:p>
        </p:txBody>
      </p:sp>
      <p:sp>
        <p:nvSpPr>
          <p:cNvPr id="6" name="Google Shape;388;p6">
            <a:extLst>
              <a:ext uri="{FF2B5EF4-FFF2-40B4-BE49-F238E27FC236}">
                <a16:creationId xmlns:a16="http://schemas.microsoft.com/office/drawing/2014/main" id="{23DD1637-6F1D-A85F-99E9-588F9D9F06A3}"/>
              </a:ext>
            </a:extLst>
          </p:cNvPr>
          <p:cNvSpPr txBox="1"/>
          <p:nvPr/>
        </p:nvSpPr>
        <p:spPr>
          <a:xfrm>
            <a:off x="1533954" y="1063748"/>
            <a:ext cx="8963010" cy="58477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entury Gothic"/>
              <a:buNone/>
              <a:tabLst/>
              <a:defRPr/>
            </a:pPr>
            <a:endParaRPr kumimoji="0" sz="18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800"/>
              <a:buFont typeface="Century Gothic"/>
              <a:buNone/>
              <a:tabLst/>
              <a:defRPr/>
            </a:pPr>
            <a:endParaRPr kumimoji="0" sz="1800" b="1" i="0" u="none" strike="noStrike" kern="1200" cap="none" spc="0" normalizeH="0" baseline="0" noProof="0" dirty="0">
              <a:ln>
                <a:noFill/>
              </a:ln>
              <a:solidFill>
                <a:prstClr val="black"/>
              </a:solidFill>
              <a:effectLst/>
              <a:uLnTx/>
              <a:uFillTx/>
              <a:latin typeface="Avenir"/>
              <a:ea typeface="Avenir"/>
              <a:cs typeface="Avenir"/>
              <a:sym typeface="Avenir"/>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Grow Relationships- new partners, support growth of others, avoid duplication and competition</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400"/>
              <a:buFont typeface="Century Gothic"/>
              <a:buNone/>
              <a:tabLst/>
              <a:defRPr/>
            </a:pP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Continued refinement of database and upload of data</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19685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Electronic Data Collection</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19685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New Monitoring Locations- Dam Removal Reach, Mainstem Arrays, RSTs</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19685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More focus on other species – Chinook, O. mykiss</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19685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rial"/>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New Technology and New Techniques</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400"/>
              <a:buFont typeface="Century Gothic"/>
              <a:buNone/>
              <a:tabLst/>
              <a:defRPr/>
            </a:pP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prstClr val="black"/>
              </a:buClr>
              <a:buSzPts val="1400"/>
              <a:buFont typeface="Avenir"/>
              <a:buChar char="•"/>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rPr>
              <a:t>Secure ongoing funding and resources for sustained collaboration and data sharing</a:t>
            </a:r>
            <a:endParaRPr kumimoji="0" sz="1800" b="0" i="0" u="none" strike="noStrike" kern="1200" cap="none" spc="0" normalizeH="0" baseline="0" noProof="0" dirty="0">
              <a:ln>
                <a:noFill/>
              </a:ln>
              <a:solidFill>
                <a:prstClr val="black"/>
              </a:solidFill>
              <a:effectLst/>
              <a:uLnTx/>
              <a:uFillTx/>
              <a:latin typeface="Arial Black" panose="020B0A040201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prstClr val="black"/>
              </a:buClr>
              <a:buSzPts val="1800"/>
              <a:buFont typeface="Century Gothic"/>
              <a:buNone/>
              <a:tabLst/>
              <a:defRPr/>
            </a:pPr>
            <a:endParaRPr kumimoji="0" sz="1800" b="0" i="0" u="none" strike="noStrike" kern="1200" cap="none" spc="0" normalizeH="0" baseline="0" noProof="0" dirty="0">
              <a:ln>
                <a:noFill/>
              </a:ln>
              <a:solidFill>
                <a:prstClr val="black"/>
              </a:solidFill>
              <a:effectLst/>
              <a:uLnTx/>
              <a:uFillTx/>
              <a:latin typeface="Avenir"/>
              <a:ea typeface="Avenir"/>
              <a:cs typeface="Avenir"/>
              <a:sym typeface="Avenir"/>
            </a:endParaRPr>
          </a:p>
          <a:p>
            <a:pPr marL="285750" marR="0" lvl="0" indent="-196850" algn="l"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dirty="0">
              <a:ln>
                <a:noFill/>
              </a:ln>
              <a:solidFill>
                <a:prstClr val="black"/>
              </a:solidFill>
              <a:effectLst/>
              <a:uLnTx/>
              <a:uFillTx/>
              <a:latin typeface="Avenir"/>
              <a:ea typeface="Avenir"/>
              <a:cs typeface="Avenir"/>
              <a:sym typeface="Avenir"/>
            </a:endParaRPr>
          </a:p>
          <a:p>
            <a:pPr marL="285750" marR="0" lvl="0" indent="-171450" algn="l" defTabSz="914400" rtl="0" eaLnBrk="1" fontAlgn="auto" latinLnBrk="0" hangingPunct="1">
              <a:lnSpc>
                <a:spcPct val="100000"/>
              </a:lnSpc>
              <a:spcBef>
                <a:spcPts val="0"/>
              </a:spcBef>
              <a:spcAft>
                <a:spcPts val="0"/>
              </a:spcAft>
              <a:buClr>
                <a:prstClr val="black"/>
              </a:buClr>
              <a:buSzPts val="1800"/>
              <a:buFont typeface="Arial"/>
              <a:buNone/>
              <a:tabLst/>
              <a:defRPr/>
            </a:pPr>
            <a:endParaRPr kumimoji="0" sz="1800" b="0" i="0" u="none" strike="noStrike" kern="1200" cap="none" spc="0" normalizeH="0" baseline="0" noProof="0" dirty="0">
              <a:ln>
                <a:noFill/>
              </a:ln>
              <a:solidFill>
                <a:prstClr val="black"/>
              </a:solidFill>
              <a:effectLst/>
              <a:uLnTx/>
              <a:uFillTx/>
              <a:latin typeface="Avenir"/>
              <a:ea typeface="Avenir"/>
              <a:cs typeface="Avenir"/>
              <a:sym typeface="Avenir"/>
            </a:endParaRPr>
          </a:p>
        </p:txBody>
      </p:sp>
    </p:spTree>
    <p:extLst>
      <p:ext uri="{BB962C8B-B14F-4D97-AF65-F5344CB8AC3E}">
        <p14:creationId xmlns:p14="http://schemas.microsoft.com/office/powerpoint/2010/main" val="12631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C503-36E8-1F6C-702E-AA7B2DB486E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CFE0E41-CC7A-D455-675E-EC8FB6F48948}"/>
              </a:ext>
            </a:extLst>
          </p:cNvPr>
          <p:cNvGrpSpPr/>
          <p:nvPr/>
        </p:nvGrpSpPr>
        <p:grpSpPr>
          <a:xfrm>
            <a:off x="2811368" y="2737717"/>
            <a:ext cx="7595472" cy="1496260"/>
            <a:chOff x="1403615" y="2737716"/>
            <a:chExt cx="7538208" cy="1496259"/>
          </a:xfrm>
        </p:grpSpPr>
        <p:sp>
          <p:nvSpPr>
            <p:cNvPr id="5" name="TextBox 4">
              <a:extLst>
                <a:ext uri="{FF2B5EF4-FFF2-40B4-BE49-F238E27FC236}">
                  <a16:creationId xmlns:a16="http://schemas.microsoft.com/office/drawing/2014/main" id="{BD063BA1-BAB7-BB50-EA40-29EE4F84487B}"/>
                </a:ext>
              </a:extLst>
            </p:cNvPr>
            <p:cNvSpPr txBox="1"/>
            <p:nvPr/>
          </p:nvSpPr>
          <p:spPr>
            <a:xfrm>
              <a:off x="1575881" y="2910537"/>
              <a:ext cx="7365942" cy="1323438"/>
            </a:xfrm>
            <a:prstGeom prst="rect">
              <a:avLst/>
            </a:prstGeom>
            <a:noFill/>
          </p:spPr>
          <p:txBody>
            <a:bodyPr wrap="square" rtlCol="0">
              <a:spAutoFit/>
            </a:bodyPr>
            <a:lstStyle/>
            <a:p>
              <a:r>
                <a:rPr lang="en-US" sz="4000" b="1" dirty="0"/>
                <a:t>Klamath Basin </a:t>
              </a:r>
            </a:p>
            <a:p>
              <a:r>
                <a:rPr lang="en-US" sz="4000" b="1" dirty="0"/>
                <a:t>Monitoring Program</a:t>
              </a:r>
            </a:p>
          </p:txBody>
        </p:sp>
        <p:cxnSp>
          <p:nvCxnSpPr>
            <p:cNvPr id="7" name="Straight Connector 6">
              <a:extLst>
                <a:ext uri="{FF2B5EF4-FFF2-40B4-BE49-F238E27FC236}">
                  <a16:creationId xmlns:a16="http://schemas.microsoft.com/office/drawing/2014/main" id="{76BAEF77-2353-1065-3FBA-DB67B8ED1750}"/>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26" name="Picture 2">
            <a:extLst>
              <a:ext uri="{FF2B5EF4-FFF2-40B4-BE49-F238E27FC236}">
                <a16:creationId xmlns:a16="http://schemas.microsoft.com/office/drawing/2014/main" id="{0F5FCF4D-D5CE-A111-25AE-3114CFE464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8897" y="2395537"/>
            <a:ext cx="1152525" cy="20669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DB5AF35-D453-6467-BF04-6DDE39E0D414}"/>
              </a:ext>
            </a:extLst>
          </p:cNvPr>
          <p:cNvGrpSpPr/>
          <p:nvPr/>
        </p:nvGrpSpPr>
        <p:grpSpPr>
          <a:xfrm>
            <a:off x="-11594" y="5194841"/>
            <a:ext cx="12180031" cy="1690579"/>
            <a:chOff x="-11594" y="5194841"/>
            <a:chExt cx="12180031" cy="1690579"/>
          </a:xfrm>
        </p:grpSpPr>
        <p:pic>
          <p:nvPicPr>
            <p:cNvPr id="3" name="Picture 2">
              <a:extLst>
                <a:ext uri="{FF2B5EF4-FFF2-40B4-BE49-F238E27FC236}">
                  <a16:creationId xmlns:a16="http://schemas.microsoft.com/office/drawing/2014/main" id="{C370BB70-0F7D-B389-91A4-9DCF6BC62B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279" y="5194841"/>
              <a:ext cx="9294732" cy="1690579"/>
            </a:xfrm>
            <a:prstGeom prst="rect">
              <a:avLst/>
            </a:prstGeom>
            <a:ln>
              <a:noFill/>
            </a:ln>
          </p:spPr>
        </p:pic>
        <p:pic>
          <p:nvPicPr>
            <p:cNvPr id="2" name="Picture 1">
              <a:extLst>
                <a:ext uri="{FF2B5EF4-FFF2-40B4-BE49-F238E27FC236}">
                  <a16:creationId xmlns:a16="http://schemas.microsoft.com/office/drawing/2014/main" id="{D9A2654D-113B-34D1-551F-302586AE480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667721" y="5194841"/>
              <a:ext cx="1500716" cy="1690579"/>
            </a:xfrm>
            <a:prstGeom prst="rect">
              <a:avLst/>
            </a:prstGeom>
            <a:ln>
              <a:noFill/>
            </a:ln>
          </p:spPr>
        </p:pic>
        <p:pic>
          <p:nvPicPr>
            <p:cNvPr id="6" name="Picture 5">
              <a:extLst>
                <a:ext uri="{FF2B5EF4-FFF2-40B4-BE49-F238E27FC236}">
                  <a16:creationId xmlns:a16="http://schemas.microsoft.com/office/drawing/2014/main" id="{FBCCEAFC-3CAE-FE9D-E94A-2E0983F9084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594" y="5194841"/>
              <a:ext cx="1535315" cy="1690579"/>
            </a:xfrm>
            <a:prstGeom prst="rect">
              <a:avLst/>
            </a:prstGeom>
            <a:ln>
              <a:noFill/>
            </a:ln>
          </p:spPr>
        </p:pic>
      </p:grpSp>
    </p:spTree>
    <p:extLst>
      <p:ext uri="{BB962C8B-B14F-4D97-AF65-F5344CB8AC3E}">
        <p14:creationId xmlns:p14="http://schemas.microsoft.com/office/powerpoint/2010/main" val="262327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B9C5684E-0CBF-F0FA-7F75-A0DC2646AEC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C8C9077-1B63-80B2-65A6-7C9D96CD4F7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ABB8C704-1D14-BFF1-F95C-1C188CE755B7}"/>
                </a:ext>
              </a:extLst>
            </p:cNvPr>
            <p:cNvSpPr txBox="1"/>
            <p:nvPr/>
          </p:nvSpPr>
          <p:spPr>
            <a:xfrm>
              <a:off x="1575881" y="2910537"/>
              <a:ext cx="7365942" cy="1138772"/>
            </a:xfrm>
            <a:prstGeom prst="rect">
              <a:avLst/>
            </a:prstGeom>
            <a:noFill/>
          </p:spPr>
          <p:txBody>
            <a:bodyPr wrap="square" rtlCol="0">
              <a:spAutoFit/>
            </a:bodyPr>
            <a:lstStyle/>
            <a:p>
              <a:r>
                <a:rPr lang="en-US" sz="4000" b="1" dirty="0"/>
                <a:t>Upper Klamath Basin</a:t>
              </a:r>
            </a:p>
            <a:p>
              <a:r>
                <a:rPr lang="en-US" sz="2800" dirty="0"/>
                <a:t>Existing Fish Monitoring Activity</a:t>
              </a:r>
            </a:p>
          </p:txBody>
        </p:sp>
        <p:cxnSp>
          <p:nvCxnSpPr>
            <p:cNvPr id="7" name="Straight Connector 6">
              <a:extLst>
                <a:ext uri="{FF2B5EF4-FFF2-40B4-BE49-F238E27FC236}">
                  <a16:creationId xmlns:a16="http://schemas.microsoft.com/office/drawing/2014/main" id="{C1ADB2CD-9C08-B0D8-A98A-0852BEF27521}"/>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619AF97D-9F1C-E21A-9568-033CDBECA6D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7717"/>
            <a:ext cx="1635020" cy="1592568"/>
          </a:xfrm>
          <a:prstGeom prst="ellipse">
            <a:avLst/>
          </a:prstGeom>
        </p:spPr>
      </p:pic>
    </p:spTree>
    <p:extLst>
      <p:ext uri="{BB962C8B-B14F-4D97-AF65-F5344CB8AC3E}">
        <p14:creationId xmlns:p14="http://schemas.microsoft.com/office/powerpoint/2010/main" val="49677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F86C0EF0-F14C-A878-3999-A87A5A833ED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28505BC-8243-9EFE-1E7F-8E15FCA7A4DA}"/>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A04FD620-9700-637C-45BF-03607B54DD59}"/>
                </a:ext>
              </a:extLst>
            </p:cNvPr>
            <p:cNvSpPr txBox="1"/>
            <p:nvPr/>
          </p:nvSpPr>
          <p:spPr>
            <a:xfrm>
              <a:off x="1575881" y="2910537"/>
              <a:ext cx="7365942" cy="1200328"/>
            </a:xfrm>
            <a:prstGeom prst="rect">
              <a:avLst/>
            </a:prstGeom>
            <a:noFill/>
          </p:spPr>
          <p:txBody>
            <a:bodyPr wrap="square" rtlCol="0">
              <a:spAutoFit/>
            </a:bodyPr>
            <a:lstStyle/>
            <a:p>
              <a:pPr algn="l"/>
              <a:r>
                <a:rPr lang="en-US" sz="3600" b="1" dirty="0">
                  <a:latin typeface="Calibri" panose="020F0502020204030204" pitchFamily="34" charset="0"/>
                  <a:ea typeface="Calibri" panose="020F0502020204030204" pitchFamily="34" charset="0"/>
                  <a:cs typeface="Times New Roman" panose="02020603050405020304" pitchFamily="18" charset="0"/>
                </a:rPr>
                <a:t>Welcome, Introductory Remarks and Agenda</a:t>
              </a:r>
              <a:endParaRPr lang="en-US" sz="2800" b="1" dirty="0"/>
            </a:p>
          </p:txBody>
        </p:sp>
        <p:cxnSp>
          <p:nvCxnSpPr>
            <p:cNvPr id="7" name="Straight Connector 6">
              <a:extLst>
                <a:ext uri="{FF2B5EF4-FFF2-40B4-BE49-F238E27FC236}">
                  <a16:creationId xmlns:a16="http://schemas.microsoft.com/office/drawing/2014/main" id="{4CF3150E-9C3B-F068-9C11-1C82E9C03CBA}"/>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43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B9C5684E-0CBF-F0FA-7F75-A0DC2646AEC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C8C9077-1B63-80B2-65A6-7C9D96CD4F7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ABB8C704-1D14-BFF1-F95C-1C188CE755B7}"/>
                </a:ext>
              </a:extLst>
            </p:cNvPr>
            <p:cNvSpPr txBox="1"/>
            <p:nvPr/>
          </p:nvSpPr>
          <p:spPr>
            <a:xfrm>
              <a:off x="1575881" y="2910537"/>
              <a:ext cx="7365942" cy="1138772"/>
            </a:xfrm>
            <a:prstGeom prst="rect">
              <a:avLst/>
            </a:prstGeom>
            <a:noFill/>
          </p:spPr>
          <p:txBody>
            <a:bodyPr wrap="square" rtlCol="0">
              <a:spAutoFit/>
            </a:bodyPr>
            <a:lstStyle/>
            <a:p>
              <a:r>
                <a:rPr lang="en-US" sz="4000" b="1" dirty="0"/>
                <a:t>Upper Klamath Basin</a:t>
              </a:r>
            </a:p>
            <a:p>
              <a:r>
                <a:rPr lang="en-US" sz="2800" dirty="0"/>
                <a:t>Jacob Krause</a:t>
              </a:r>
            </a:p>
          </p:txBody>
        </p:sp>
        <p:cxnSp>
          <p:nvCxnSpPr>
            <p:cNvPr id="7" name="Straight Connector 6">
              <a:extLst>
                <a:ext uri="{FF2B5EF4-FFF2-40B4-BE49-F238E27FC236}">
                  <a16:creationId xmlns:a16="http://schemas.microsoft.com/office/drawing/2014/main" id="{C1ADB2CD-9C08-B0D8-A98A-0852BEF27521}"/>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619AF97D-9F1C-E21A-9568-033CDBECA6D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7717"/>
            <a:ext cx="1635020" cy="1592568"/>
          </a:xfrm>
          <a:prstGeom prst="ellipse">
            <a:avLst/>
          </a:prstGeom>
        </p:spPr>
      </p:pic>
    </p:spTree>
    <p:extLst>
      <p:ext uri="{BB962C8B-B14F-4D97-AF65-F5344CB8AC3E}">
        <p14:creationId xmlns:p14="http://schemas.microsoft.com/office/powerpoint/2010/main" val="214237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0D65-764C-A139-F61E-997FCA6B1090}"/>
              </a:ext>
            </a:extLst>
          </p:cNvPr>
          <p:cNvSpPr>
            <a:spLocks noGrp="1"/>
          </p:cNvSpPr>
          <p:nvPr>
            <p:ph type="ctrTitle"/>
          </p:nvPr>
        </p:nvSpPr>
        <p:spPr>
          <a:xfrm>
            <a:off x="838200" y="783373"/>
            <a:ext cx="5510466" cy="2582814"/>
          </a:xfrm>
        </p:spPr>
        <p:txBody>
          <a:bodyPr anchor="t">
            <a:normAutofit/>
          </a:bodyPr>
          <a:lstStyle/>
          <a:p>
            <a:pPr algn="l"/>
            <a:r>
              <a:rPr lang="en-US" sz="4400" b="1" dirty="0">
                <a:solidFill>
                  <a:srgbClr val="FFFFFF"/>
                </a:solidFill>
              </a:rPr>
              <a:t>Overview of sucker monitoring in the Upper Klamath Basin</a:t>
            </a:r>
          </a:p>
        </p:txBody>
      </p:sp>
      <p:sp>
        <p:nvSpPr>
          <p:cNvPr id="3" name="Subtitle 2">
            <a:extLst>
              <a:ext uri="{FF2B5EF4-FFF2-40B4-BE49-F238E27FC236}">
                <a16:creationId xmlns:a16="http://schemas.microsoft.com/office/drawing/2014/main" id="{68B005BD-D17B-6436-0271-933CA0D589C9}"/>
              </a:ext>
            </a:extLst>
          </p:cNvPr>
          <p:cNvSpPr>
            <a:spLocks noGrp="1"/>
          </p:cNvSpPr>
          <p:nvPr>
            <p:ph type="subTitle" idx="1"/>
          </p:nvPr>
        </p:nvSpPr>
        <p:spPr>
          <a:xfrm>
            <a:off x="380051" y="2724398"/>
            <a:ext cx="9373548" cy="1094446"/>
          </a:xfrm>
        </p:spPr>
        <p:txBody>
          <a:bodyPr anchor="b">
            <a:normAutofit/>
          </a:bodyPr>
          <a:lstStyle/>
          <a:p>
            <a:pPr algn="l"/>
            <a:r>
              <a:rPr lang="en-US" sz="2000" dirty="0">
                <a:solidFill>
                  <a:srgbClr val="FFFFFF"/>
                </a:solidFill>
              </a:rPr>
              <a:t>Jacob Krause, Research Fish Biologist, USGS Western Fisheries Research Center</a:t>
            </a:r>
          </a:p>
        </p:txBody>
      </p:sp>
      <p:pic>
        <p:nvPicPr>
          <p:cNvPr id="4" name="Picture 3">
            <a:extLst>
              <a:ext uri="{FF2B5EF4-FFF2-40B4-BE49-F238E27FC236}">
                <a16:creationId xmlns:a16="http://schemas.microsoft.com/office/drawing/2014/main" id="{7C8A7FB0-3D5D-434F-81AA-CFCB3E5AD9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599" y="5618476"/>
            <a:ext cx="2313585" cy="855615"/>
          </a:xfrm>
          <a:prstGeom prst="rect">
            <a:avLst/>
          </a:prstGeom>
        </p:spPr>
      </p:pic>
      <p:pic>
        <p:nvPicPr>
          <p:cNvPr id="1026" name="Picture 2" descr="BUREAU OF RECLAMATION: Reclamation adjusts operations from Friant Dam; Recreators along the San ...">
            <a:extLst>
              <a:ext uri="{FF2B5EF4-FFF2-40B4-BE49-F238E27FC236}">
                <a16:creationId xmlns:a16="http://schemas.microsoft.com/office/drawing/2014/main" id="{9C7E4C07-7C37-C98D-B748-6569A05600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9035912" y="2046410"/>
            <a:ext cx="3031272" cy="903471"/>
          </a:xfrm>
          <a:prstGeom prst="rect">
            <a:avLst/>
          </a:prstGeom>
          <a:solidFill>
            <a:schemeClr val="tx1"/>
          </a:solidFill>
        </p:spPr>
      </p:pic>
      <p:pic>
        <p:nvPicPr>
          <p:cNvPr id="1028" name="Picture 4">
            <a:extLst>
              <a:ext uri="{FF2B5EF4-FFF2-40B4-BE49-F238E27FC236}">
                <a16:creationId xmlns:a16="http://schemas.microsoft.com/office/drawing/2014/main" id="{5C5538B9-2CC1-B0B9-A344-4DEE8D75D1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0390094" y="151092"/>
            <a:ext cx="1475850" cy="1763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lamath Tribes mourn loss of iconic leader">
            <a:extLst>
              <a:ext uri="{FF2B5EF4-FFF2-40B4-BE49-F238E27FC236}">
                <a16:creationId xmlns:a16="http://schemas.microsoft.com/office/drawing/2014/main" id="{64669144-1530-FF8C-1446-D5D71316D4E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493454" y="3134381"/>
            <a:ext cx="1814736" cy="1814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a:extLst>
              <a:ext uri="{FF2B5EF4-FFF2-40B4-BE49-F238E27FC236}">
                <a16:creationId xmlns:a16="http://schemas.microsoft.com/office/drawing/2014/main" id="{76CDEEE8-0D8E-8E9E-71B3-BAAD7BB5500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4443" y="6004192"/>
            <a:ext cx="19081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F826326-DAC3-FED7-19EB-C8E268FB8D49}"/>
              </a:ext>
            </a:extLst>
          </p:cNvPr>
          <p:cNvSpPr txBox="1"/>
          <p:nvPr/>
        </p:nvSpPr>
        <p:spPr>
          <a:xfrm>
            <a:off x="2791178" y="5080611"/>
            <a:ext cx="6609644"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rriweather Web"/>
                <a:ea typeface="+mn-ea"/>
                <a:cs typeface="+mn-cs"/>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F0DF6D6-13E3-8E64-0F12-9E94F8A91BD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497096" y="3324171"/>
            <a:ext cx="1533525" cy="2000877"/>
          </a:xfrm>
          <a:prstGeom prst="rect">
            <a:avLst/>
          </a:prstGeom>
        </p:spPr>
      </p:pic>
      <p:pic>
        <p:nvPicPr>
          <p:cNvPr id="9" name="Picture 6" descr="Real Time Research">
            <a:extLst>
              <a:ext uri="{FF2B5EF4-FFF2-40B4-BE49-F238E27FC236}">
                <a16:creationId xmlns:a16="http://schemas.microsoft.com/office/drawing/2014/main" id="{9C2627E3-82E3-72B4-18F2-3F8E7421029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416466" y="1033003"/>
            <a:ext cx="1795282" cy="80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06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B9C5684E-0CBF-F0FA-7F75-A0DC2646AEC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C8C9077-1B63-80B2-65A6-7C9D96CD4F7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ABB8C704-1D14-BFF1-F95C-1C188CE755B7}"/>
                </a:ext>
              </a:extLst>
            </p:cNvPr>
            <p:cNvSpPr txBox="1"/>
            <p:nvPr/>
          </p:nvSpPr>
          <p:spPr>
            <a:xfrm>
              <a:off x="1575881" y="2910537"/>
              <a:ext cx="7365942" cy="1138772"/>
            </a:xfrm>
            <a:prstGeom prst="rect">
              <a:avLst/>
            </a:prstGeom>
            <a:noFill/>
          </p:spPr>
          <p:txBody>
            <a:bodyPr wrap="square" rtlCol="0">
              <a:spAutoFit/>
            </a:bodyPr>
            <a:lstStyle/>
            <a:p>
              <a:r>
                <a:rPr lang="en-US" sz="4000" b="1" dirty="0"/>
                <a:t>Upper Klamath Basin</a:t>
              </a:r>
            </a:p>
            <a:p>
              <a:r>
                <a:rPr lang="en-US" sz="2800" dirty="0"/>
                <a:t>Ben Ramirez</a:t>
              </a:r>
            </a:p>
          </p:txBody>
        </p:sp>
        <p:cxnSp>
          <p:nvCxnSpPr>
            <p:cNvPr id="7" name="Straight Connector 6">
              <a:extLst>
                <a:ext uri="{FF2B5EF4-FFF2-40B4-BE49-F238E27FC236}">
                  <a16:creationId xmlns:a16="http://schemas.microsoft.com/office/drawing/2014/main" id="{C1ADB2CD-9C08-B0D8-A98A-0852BEF27521}"/>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619AF97D-9F1C-E21A-9568-033CDBECA6D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7717"/>
            <a:ext cx="1635020" cy="1592568"/>
          </a:xfrm>
          <a:prstGeom prst="ellipse">
            <a:avLst/>
          </a:prstGeom>
        </p:spPr>
      </p:pic>
    </p:spTree>
    <p:extLst>
      <p:ext uri="{BB962C8B-B14F-4D97-AF65-F5344CB8AC3E}">
        <p14:creationId xmlns:p14="http://schemas.microsoft.com/office/powerpoint/2010/main" val="3892686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8C63-6518-F59A-0946-093BA7F64B56}"/>
              </a:ext>
            </a:extLst>
          </p:cNvPr>
          <p:cNvSpPr>
            <a:spLocks noGrp="1"/>
          </p:cNvSpPr>
          <p:nvPr>
            <p:ph type="ctrTitle"/>
          </p:nvPr>
        </p:nvSpPr>
        <p:spPr>
          <a:xfrm>
            <a:off x="1263111" y="596685"/>
            <a:ext cx="9554705" cy="2162013"/>
          </a:xfrm>
        </p:spPr>
        <p:txBody>
          <a:bodyPr>
            <a:normAutofit/>
          </a:bodyPr>
          <a:lstStyle/>
          <a:p>
            <a:r>
              <a:rPr lang="en-US" dirty="0"/>
              <a:t>Klamath basin collaborative monitoring plan</a:t>
            </a:r>
          </a:p>
        </p:txBody>
      </p:sp>
      <p:sp>
        <p:nvSpPr>
          <p:cNvPr id="3" name="Subtitle 2">
            <a:extLst>
              <a:ext uri="{FF2B5EF4-FFF2-40B4-BE49-F238E27FC236}">
                <a16:creationId xmlns:a16="http://schemas.microsoft.com/office/drawing/2014/main" id="{3628EDDF-EEFB-2F22-7CE3-63D5EE996D49}"/>
              </a:ext>
            </a:extLst>
          </p:cNvPr>
          <p:cNvSpPr>
            <a:spLocks noGrp="1"/>
          </p:cNvSpPr>
          <p:nvPr>
            <p:ph type="subTitle" idx="1"/>
          </p:nvPr>
        </p:nvSpPr>
        <p:spPr>
          <a:xfrm>
            <a:off x="1751012" y="3355383"/>
            <a:ext cx="8689976" cy="1859797"/>
          </a:xfrm>
        </p:spPr>
        <p:txBody>
          <a:bodyPr>
            <a:normAutofit/>
          </a:bodyPr>
          <a:lstStyle/>
          <a:p>
            <a:pPr>
              <a:lnSpc>
                <a:spcPct val="100000"/>
              </a:lnSpc>
            </a:pPr>
            <a:r>
              <a:rPr lang="en-US" sz="3600" dirty="0"/>
              <a:t>Upper Klamath basin monitoring </a:t>
            </a:r>
          </a:p>
          <a:p>
            <a:endParaRPr lang="en-US" dirty="0"/>
          </a:p>
          <a:p>
            <a:endParaRPr lang="en-US" dirty="0"/>
          </a:p>
        </p:txBody>
      </p:sp>
    </p:spTree>
    <p:extLst>
      <p:ext uri="{BB962C8B-B14F-4D97-AF65-F5344CB8AC3E}">
        <p14:creationId xmlns:p14="http://schemas.microsoft.com/office/powerpoint/2010/main" val="3375088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ap&#10;&#10;AI-generated content may be incorrect.">
            <a:extLst>
              <a:ext uri="{FF2B5EF4-FFF2-40B4-BE49-F238E27FC236}">
                <a16:creationId xmlns:a16="http://schemas.microsoft.com/office/drawing/2014/main" id="{10D8CE7F-3905-8B8F-E14C-CBBC0426A722}"/>
              </a:ext>
            </a:extLst>
          </p:cNvPr>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3601424" y="4763"/>
            <a:ext cx="5294926" cy="6852258"/>
          </a:xfrm>
        </p:spPr>
      </p:pic>
    </p:spTree>
    <p:extLst>
      <p:ext uri="{BB962C8B-B14F-4D97-AF65-F5344CB8AC3E}">
        <p14:creationId xmlns:p14="http://schemas.microsoft.com/office/powerpoint/2010/main" val="3265548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2F8B-A4CC-52AF-8C58-974763D33730}"/>
              </a:ext>
            </a:extLst>
          </p:cNvPr>
          <p:cNvSpPr>
            <a:spLocks noGrp="1"/>
          </p:cNvSpPr>
          <p:nvPr>
            <p:ph type="title"/>
          </p:nvPr>
        </p:nvSpPr>
        <p:spPr>
          <a:xfrm>
            <a:off x="913775" y="618517"/>
            <a:ext cx="10364451" cy="942997"/>
          </a:xfrm>
        </p:spPr>
        <p:txBody>
          <a:bodyPr/>
          <a:lstStyle/>
          <a:p>
            <a:r>
              <a:rPr lang="en-US" dirty="0"/>
              <a:t>Water</a:t>
            </a:r>
          </a:p>
        </p:txBody>
      </p:sp>
      <p:sp>
        <p:nvSpPr>
          <p:cNvPr id="3" name="Content Placeholder 2">
            <a:extLst>
              <a:ext uri="{FF2B5EF4-FFF2-40B4-BE49-F238E27FC236}">
                <a16:creationId xmlns:a16="http://schemas.microsoft.com/office/drawing/2014/main" id="{93852D7C-C59D-C65C-A902-05B8AFF6BF1D}"/>
              </a:ext>
            </a:extLst>
          </p:cNvPr>
          <p:cNvSpPr>
            <a:spLocks noGrp="1"/>
          </p:cNvSpPr>
          <p:nvPr>
            <p:ph sz="quarter" idx="13"/>
          </p:nvPr>
        </p:nvSpPr>
        <p:spPr>
          <a:xfrm>
            <a:off x="913774" y="1561514"/>
            <a:ext cx="10363826" cy="4229685"/>
          </a:xfrm>
        </p:spPr>
        <p:txBody>
          <a:bodyPr>
            <a:normAutofit/>
          </a:bodyPr>
          <a:lstStyle/>
          <a:p>
            <a:r>
              <a:rPr lang="en-US" dirty="0"/>
              <a:t>OSU – fish disease monitoring – parasites and pathogens</a:t>
            </a:r>
          </a:p>
          <a:p>
            <a:pPr lvl="1"/>
            <a:r>
              <a:rPr lang="en-US" dirty="0"/>
              <a:t>Water sampling – monthly (march through oct) – Wood river, Williamson river, </a:t>
            </a:r>
            <a:r>
              <a:rPr lang="en-US" dirty="0" err="1"/>
              <a:t>klamath</a:t>
            </a:r>
            <a:r>
              <a:rPr lang="en-US" dirty="0"/>
              <a:t> river</a:t>
            </a:r>
          </a:p>
          <a:p>
            <a:pPr lvl="2"/>
            <a:r>
              <a:rPr lang="en-US" dirty="0"/>
              <a:t>Determine parasite density in water samples</a:t>
            </a:r>
          </a:p>
          <a:p>
            <a:pPr lvl="1"/>
            <a:r>
              <a:rPr lang="en-US" dirty="0"/>
              <a:t>Sentinel fish exposures – wood river, Williamson river, </a:t>
            </a:r>
            <a:r>
              <a:rPr lang="en-US" dirty="0" err="1"/>
              <a:t>klamath</a:t>
            </a:r>
            <a:r>
              <a:rPr lang="en-US" dirty="0"/>
              <a:t> river </a:t>
            </a:r>
          </a:p>
          <a:p>
            <a:pPr lvl="1"/>
            <a:r>
              <a:rPr lang="en-US" dirty="0"/>
              <a:t>Edna – </a:t>
            </a:r>
            <a:r>
              <a:rPr lang="en-US" dirty="0" err="1"/>
              <a:t>klamath</a:t>
            </a:r>
            <a:r>
              <a:rPr lang="en-US" dirty="0"/>
              <a:t> mainstem below link dam, spencer creek, upper </a:t>
            </a:r>
            <a:r>
              <a:rPr lang="en-US" dirty="0" err="1"/>
              <a:t>klamath</a:t>
            </a:r>
            <a:r>
              <a:rPr lang="en-US" dirty="0"/>
              <a:t> lake, Williamson, wood, and Sprague rivers</a:t>
            </a:r>
          </a:p>
          <a:p>
            <a:r>
              <a:rPr lang="en-US" dirty="0" err="1"/>
              <a:t>Usgs</a:t>
            </a:r>
            <a:r>
              <a:rPr lang="en-US" dirty="0"/>
              <a:t> – water quality monitoring</a:t>
            </a:r>
          </a:p>
          <a:p>
            <a:pPr lvl="1"/>
            <a:r>
              <a:rPr lang="en-US" dirty="0"/>
              <a:t>Klamath river, upper </a:t>
            </a:r>
            <a:r>
              <a:rPr lang="en-US" dirty="0" err="1"/>
              <a:t>klamath</a:t>
            </a:r>
            <a:r>
              <a:rPr lang="en-US" dirty="0"/>
              <a:t> lake</a:t>
            </a:r>
          </a:p>
        </p:txBody>
      </p:sp>
    </p:spTree>
    <p:extLst>
      <p:ext uri="{BB962C8B-B14F-4D97-AF65-F5344CB8AC3E}">
        <p14:creationId xmlns:p14="http://schemas.microsoft.com/office/powerpoint/2010/main" val="1809255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5177-EDAC-0399-8A4E-0069E59AD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CDE41-0732-B8FB-1D2C-51524D947A08}"/>
              </a:ext>
            </a:extLst>
          </p:cNvPr>
          <p:cNvSpPr>
            <a:spLocks noGrp="1"/>
          </p:cNvSpPr>
          <p:nvPr>
            <p:ph type="title"/>
          </p:nvPr>
        </p:nvSpPr>
        <p:spPr>
          <a:xfrm>
            <a:off x="913775" y="618517"/>
            <a:ext cx="10364451" cy="942997"/>
          </a:xfrm>
        </p:spPr>
        <p:txBody>
          <a:bodyPr/>
          <a:lstStyle/>
          <a:p>
            <a:r>
              <a:rPr lang="en-US" dirty="0"/>
              <a:t>Water</a:t>
            </a:r>
          </a:p>
        </p:txBody>
      </p:sp>
      <p:sp>
        <p:nvSpPr>
          <p:cNvPr id="3" name="Content Placeholder 2">
            <a:extLst>
              <a:ext uri="{FF2B5EF4-FFF2-40B4-BE49-F238E27FC236}">
                <a16:creationId xmlns:a16="http://schemas.microsoft.com/office/drawing/2014/main" id="{D9F9B442-7A41-A0A7-3763-9AF5DE6AD8BF}"/>
              </a:ext>
            </a:extLst>
          </p:cNvPr>
          <p:cNvSpPr>
            <a:spLocks noGrp="1"/>
          </p:cNvSpPr>
          <p:nvPr>
            <p:ph sz="quarter" idx="13"/>
          </p:nvPr>
        </p:nvSpPr>
        <p:spPr>
          <a:xfrm>
            <a:off x="913774" y="1561514"/>
            <a:ext cx="10363826" cy="4229685"/>
          </a:xfrm>
        </p:spPr>
        <p:txBody>
          <a:bodyPr>
            <a:normAutofit/>
          </a:bodyPr>
          <a:lstStyle/>
          <a:p>
            <a:r>
              <a:rPr lang="en-US" dirty="0"/>
              <a:t>The Klamath tribes</a:t>
            </a:r>
          </a:p>
          <a:p>
            <a:pPr lvl="1"/>
            <a:r>
              <a:rPr lang="en-US" dirty="0"/>
              <a:t>Baseline conditions and long-term trends in the upper </a:t>
            </a:r>
            <a:r>
              <a:rPr lang="en-US" dirty="0" err="1"/>
              <a:t>klamath</a:t>
            </a:r>
            <a:r>
              <a:rPr lang="en-US" dirty="0"/>
              <a:t> basin</a:t>
            </a:r>
          </a:p>
          <a:p>
            <a:pPr lvl="1"/>
            <a:r>
              <a:rPr lang="en-US" dirty="0"/>
              <a:t>A large suite of parameters are included in sampling that occurs every two weeks from May through October</a:t>
            </a:r>
          </a:p>
          <a:p>
            <a:pPr lvl="1"/>
            <a:r>
              <a:rPr lang="en-US" dirty="0"/>
              <a:t>Nutrient loading monitoring throughout the year in upper </a:t>
            </a:r>
            <a:r>
              <a:rPr lang="en-US" dirty="0" err="1"/>
              <a:t>klamath</a:t>
            </a:r>
            <a:r>
              <a:rPr lang="en-US" dirty="0"/>
              <a:t> lake, wood, Williamson, and Sprague watersheds</a:t>
            </a:r>
          </a:p>
          <a:p>
            <a:pPr lvl="1"/>
            <a:r>
              <a:rPr lang="en-US" dirty="0"/>
              <a:t>Upper </a:t>
            </a:r>
            <a:r>
              <a:rPr lang="en-US" dirty="0" err="1"/>
              <a:t>klamath</a:t>
            </a:r>
            <a:r>
              <a:rPr lang="en-US" dirty="0"/>
              <a:t> lake, wood river (and </a:t>
            </a:r>
            <a:r>
              <a:rPr lang="en-US" dirty="0" err="1"/>
              <a:t>tribs</a:t>
            </a:r>
            <a:r>
              <a:rPr lang="en-US" dirty="0"/>
              <a:t>), Williamson river, and Sprague river </a:t>
            </a:r>
          </a:p>
        </p:txBody>
      </p:sp>
    </p:spTree>
    <p:extLst>
      <p:ext uri="{BB962C8B-B14F-4D97-AF65-F5344CB8AC3E}">
        <p14:creationId xmlns:p14="http://schemas.microsoft.com/office/powerpoint/2010/main" val="1783567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B688-28C9-A24C-6481-97A82ED8425E}"/>
              </a:ext>
            </a:extLst>
          </p:cNvPr>
          <p:cNvSpPr>
            <a:spLocks noGrp="1"/>
          </p:cNvSpPr>
          <p:nvPr>
            <p:ph type="title"/>
          </p:nvPr>
        </p:nvSpPr>
        <p:spPr/>
        <p:txBody>
          <a:bodyPr/>
          <a:lstStyle/>
          <a:p>
            <a:r>
              <a:rPr lang="en-US" dirty="0"/>
              <a:t>Fish monitoring</a:t>
            </a:r>
          </a:p>
        </p:txBody>
      </p:sp>
      <p:sp>
        <p:nvSpPr>
          <p:cNvPr id="3" name="Content Placeholder 2">
            <a:extLst>
              <a:ext uri="{FF2B5EF4-FFF2-40B4-BE49-F238E27FC236}">
                <a16:creationId xmlns:a16="http://schemas.microsoft.com/office/drawing/2014/main" id="{74E5A24B-2AA3-57A3-63E8-C7C092F5CE5A}"/>
              </a:ext>
            </a:extLst>
          </p:cNvPr>
          <p:cNvSpPr>
            <a:spLocks noGrp="1"/>
          </p:cNvSpPr>
          <p:nvPr>
            <p:ph sz="quarter" idx="13"/>
          </p:nvPr>
        </p:nvSpPr>
        <p:spPr>
          <a:xfrm>
            <a:off x="913774" y="2053526"/>
            <a:ext cx="10363826" cy="4122550"/>
          </a:xfrm>
        </p:spPr>
        <p:txBody>
          <a:bodyPr>
            <a:normAutofit/>
          </a:bodyPr>
          <a:lstStyle/>
          <a:p>
            <a:r>
              <a:rPr lang="en-US" dirty="0"/>
              <a:t>Odfw – anadromous fish monitoring</a:t>
            </a:r>
          </a:p>
          <a:p>
            <a:pPr lvl="1"/>
            <a:r>
              <a:rPr lang="en-US" dirty="0"/>
              <a:t>Adult spawning surveys – </a:t>
            </a:r>
            <a:r>
              <a:rPr lang="en-US" dirty="0" err="1"/>
              <a:t>klamath</a:t>
            </a:r>
            <a:r>
              <a:rPr lang="en-US" dirty="0"/>
              <a:t> river, spencer creek</a:t>
            </a:r>
          </a:p>
          <a:p>
            <a:pPr lvl="1"/>
            <a:r>
              <a:rPr lang="en-US" dirty="0"/>
              <a:t>In the future – keno dam, link river dam, tributaries to upper </a:t>
            </a:r>
            <a:r>
              <a:rPr lang="en-US" dirty="0" err="1"/>
              <a:t>klamath</a:t>
            </a:r>
            <a:r>
              <a:rPr lang="en-US" dirty="0"/>
              <a:t> lake</a:t>
            </a:r>
          </a:p>
          <a:p>
            <a:pPr lvl="1"/>
            <a:r>
              <a:rPr lang="en-US" dirty="0"/>
              <a:t>In the future – radio tracking of adult salmon and steelhead </a:t>
            </a:r>
          </a:p>
          <a:p>
            <a:pPr lvl="1"/>
            <a:r>
              <a:rPr lang="en-US" dirty="0"/>
              <a:t>Juvenile fish monitoring in spencer creek</a:t>
            </a:r>
          </a:p>
          <a:p>
            <a:r>
              <a:rPr lang="en-US" dirty="0"/>
              <a:t>Odfw – </a:t>
            </a:r>
            <a:r>
              <a:rPr lang="en-US" dirty="0" err="1"/>
              <a:t>adfluvial</a:t>
            </a:r>
            <a:r>
              <a:rPr lang="en-US" dirty="0"/>
              <a:t> </a:t>
            </a:r>
            <a:r>
              <a:rPr lang="en-US" dirty="0" err="1"/>
              <a:t>redband</a:t>
            </a:r>
            <a:r>
              <a:rPr lang="en-US" dirty="0"/>
              <a:t> trout monitoring</a:t>
            </a:r>
          </a:p>
          <a:p>
            <a:pPr lvl="1"/>
            <a:r>
              <a:rPr lang="en-US" dirty="0"/>
              <a:t>Williamson, Wood, crystal creek, other </a:t>
            </a:r>
            <a:r>
              <a:rPr lang="en-US" dirty="0" err="1"/>
              <a:t>tribs</a:t>
            </a:r>
            <a:r>
              <a:rPr lang="en-US" dirty="0"/>
              <a:t>  – spring dominated habitats</a:t>
            </a:r>
          </a:p>
          <a:p>
            <a:r>
              <a:rPr lang="en-US" dirty="0"/>
              <a:t>Odfw, </a:t>
            </a:r>
            <a:r>
              <a:rPr lang="en-US" dirty="0" err="1"/>
              <a:t>usfws</a:t>
            </a:r>
            <a:r>
              <a:rPr lang="en-US" dirty="0"/>
              <a:t>, crater lake np, </a:t>
            </a:r>
            <a:r>
              <a:rPr lang="en-US" dirty="0" err="1"/>
              <a:t>usfs</a:t>
            </a:r>
            <a:endParaRPr lang="en-US" dirty="0"/>
          </a:p>
          <a:p>
            <a:pPr lvl="1"/>
            <a:r>
              <a:rPr lang="en-US" dirty="0"/>
              <a:t>Bull trout – sun creek, </a:t>
            </a:r>
            <a:r>
              <a:rPr lang="en-US" dirty="0" err="1"/>
              <a:t>threemile</a:t>
            </a:r>
            <a:r>
              <a:rPr lang="en-US" dirty="0"/>
              <a:t> creek, wood river and </a:t>
            </a:r>
            <a:r>
              <a:rPr lang="en-US" dirty="0" err="1"/>
              <a:t>tribs</a:t>
            </a:r>
            <a:r>
              <a:rPr lang="en-US" dirty="0"/>
              <a:t>, </a:t>
            </a:r>
            <a:r>
              <a:rPr lang="en-US" dirty="0" err="1"/>
              <a:t>sycan</a:t>
            </a:r>
            <a:r>
              <a:rPr lang="en-US" dirty="0"/>
              <a:t> and Sprague subbasins</a:t>
            </a:r>
          </a:p>
        </p:txBody>
      </p:sp>
    </p:spTree>
    <p:extLst>
      <p:ext uri="{BB962C8B-B14F-4D97-AF65-F5344CB8AC3E}">
        <p14:creationId xmlns:p14="http://schemas.microsoft.com/office/powerpoint/2010/main" val="1412542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7FC4-7CC3-AC12-4C79-A96BE7E6B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FDD73-D4C9-FD88-609F-1C167CA1183B}"/>
              </a:ext>
            </a:extLst>
          </p:cNvPr>
          <p:cNvSpPr>
            <a:spLocks noGrp="1"/>
          </p:cNvSpPr>
          <p:nvPr>
            <p:ph type="title"/>
          </p:nvPr>
        </p:nvSpPr>
        <p:spPr/>
        <p:txBody>
          <a:bodyPr/>
          <a:lstStyle/>
          <a:p>
            <a:r>
              <a:rPr lang="en-US" dirty="0"/>
              <a:t>Fish monitoring</a:t>
            </a:r>
          </a:p>
        </p:txBody>
      </p:sp>
      <p:sp>
        <p:nvSpPr>
          <p:cNvPr id="3" name="Content Placeholder 2">
            <a:extLst>
              <a:ext uri="{FF2B5EF4-FFF2-40B4-BE49-F238E27FC236}">
                <a16:creationId xmlns:a16="http://schemas.microsoft.com/office/drawing/2014/main" id="{BACBC618-C9B1-F45B-76C9-810F5272032A}"/>
              </a:ext>
            </a:extLst>
          </p:cNvPr>
          <p:cNvSpPr>
            <a:spLocks noGrp="1"/>
          </p:cNvSpPr>
          <p:nvPr>
            <p:ph sz="quarter" idx="13"/>
          </p:nvPr>
        </p:nvSpPr>
        <p:spPr>
          <a:xfrm>
            <a:off x="913774" y="2053526"/>
            <a:ext cx="10363826" cy="4122550"/>
          </a:xfrm>
        </p:spPr>
        <p:txBody>
          <a:bodyPr>
            <a:normAutofit/>
          </a:bodyPr>
          <a:lstStyle/>
          <a:p>
            <a:r>
              <a:rPr lang="en-US" dirty="0"/>
              <a:t>The Klamath tribes – anadromous spawning surveys in </a:t>
            </a:r>
            <a:r>
              <a:rPr lang="en-US" dirty="0" err="1"/>
              <a:t>tribs</a:t>
            </a:r>
            <a:r>
              <a:rPr lang="en-US" dirty="0"/>
              <a:t> to upper </a:t>
            </a:r>
            <a:r>
              <a:rPr lang="en-US" dirty="0" err="1"/>
              <a:t>klamath</a:t>
            </a:r>
            <a:r>
              <a:rPr lang="en-US" dirty="0"/>
              <a:t> lake</a:t>
            </a:r>
          </a:p>
          <a:p>
            <a:pPr lvl="1"/>
            <a:r>
              <a:rPr lang="en-US" dirty="0"/>
              <a:t>Eventual radio tracking of adult salmon and steelhead</a:t>
            </a:r>
          </a:p>
          <a:p>
            <a:r>
              <a:rPr lang="en-US" dirty="0"/>
              <a:t>The </a:t>
            </a:r>
            <a:r>
              <a:rPr lang="en-US" dirty="0" err="1"/>
              <a:t>klamath</a:t>
            </a:r>
            <a:r>
              <a:rPr lang="en-US" dirty="0"/>
              <a:t> tribes – downstream migrant trap (RST) in the Sprague river</a:t>
            </a:r>
          </a:p>
          <a:p>
            <a:r>
              <a:rPr lang="en-US" dirty="0" err="1"/>
              <a:t>Bor</a:t>
            </a:r>
            <a:r>
              <a:rPr lang="en-US" dirty="0"/>
              <a:t> – adult sucker monitoring – upper </a:t>
            </a:r>
            <a:r>
              <a:rPr lang="en-US" dirty="0" err="1"/>
              <a:t>klamath</a:t>
            </a:r>
            <a:r>
              <a:rPr lang="en-US" dirty="0"/>
              <a:t> lake and </a:t>
            </a:r>
            <a:r>
              <a:rPr lang="en-US" dirty="0" err="1"/>
              <a:t>tribs</a:t>
            </a:r>
            <a:r>
              <a:rPr lang="en-US" dirty="0"/>
              <a:t>, clear lake and </a:t>
            </a:r>
            <a:r>
              <a:rPr lang="en-US" dirty="0" err="1"/>
              <a:t>tribs</a:t>
            </a:r>
            <a:r>
              <a:rPr lang="en-US" dirty="0"/>
              <a:t>, </a:t>
            </a:r>
            <a:r>
              <a:rPr lang="en-US" dirty="0" err="1"/>
              <a:t>gerber</a:t>
            </a:r>
            <a:r>
              <a:rPr lang="en-US" dirty="0"/>
              <a:t> reservoir and </a:t>
            </a:r>
            <a:r>
              <a:rPr lang="en-US" dirty="0" err="1"/>
              <a:t>tribs</a:t>
            </a:r>
            <a:endParaRPr lang="en-US" dirty="0"/>
          </a:p>
          <a:p>
            <a:pPr lvl="1"/>
            <a:r>
              <a:rPr lang="en-US" dirty="0"/>
              <a:t>Juvenile sucker monitoring in upper </a:t>
            </a:r>
            <a:r>
              <a:rPr lang="en-US" dirty="0" err="1"/>
              <a:t>klamath</a:t>
            </a:r>
            <a:r>
              <a:rPr lang="en-US" dirty="0"/>
              <a:t> and clear lakes</a:t>
            </a:r>
          </a:p>
          <a:p>
            <a:pPr lvl="1"/>
            <a:r>
              <a:rPr lang="en-US" dirty="0"/>
              <a:t>Pit array monitoring throughout the upper basin</a:t>
            </a:r>
          </a:p>
          <a:p>
            <a:pPr lvl="1"/>
            <a:r>
              <a:rPr lang="en-US" dirty="0"/>
              <a:t>Link river fish ladder</a:t>
            </a:r>
          </a:p>
          <a:p>
            <a:pPr lvl="1"/>
            <a:r>
              <a:rPr lang="en-US" dirty="0"/>
              <a:t>Juvenile and adult sucker telemetry</a:t>
            </a:r>
          </a:p>
        </p:txBody>
      </p:sp>
    </p:spTree>
    <p:extLst>
      <p:ext uri="{BB962C8B-B14F-4D97-AF65-F5344CB8AC3E}">
        <p14:creationId xmlns:p14="http://schemas.microsoft.com/office/powerpoint/2010/main" val="2252734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C5AD3-8DF1-3C36-F4AA-5FF2CB298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F8445-7F92-EEEE-0FA2-DCE30B982666}"/>
              </a:ext>
            </a:extLst>
          </p:cNvPr>
          <p:cNvSpPr>
            <a:spLocks noGrp="1"/>
          </p:cNvSpPr>
          <p:nvPr>
            <p:ph type="title"/>
          </p:nvPr>
        </p:nvSpPr>
        <p:spPr/>
        <p:txBody>
          <a:bodyPr/>
          <a:lstStyle/>
          <a:p>
            <a:r>
              <a:rPr lang="en-US" dirty="0"/>
              <a:t>Fish monitoring</a:t>
            </a:r>
          </a:p>
        </p:txBody>
      </p:sp>
      <p:sp>
        <p:nvSpPr>
          <p:cNvPr id="3" name="Content Placeholder 2">
            <a:extLst>
              <a:ext uri="{FF2B5EF4-FFF2-40B4-BE49-F238E27FC236}">
                <a16:creationId xmlns:a16="http://schemas.microsoft.com/office/drawing/2014/main" id="{A48B4F46-9DC8-3571-57AA-904404DB88D6}"/>
              </a:ext>
            </a:extLst>
          </p:cNvPr>
          <p:cNvSpPr>
            <a:spLocks noGrp="1"/>
          </p:cNvSpPr>
          <p:nvPr>
            <p:ph sz="quarter" idx="13"/>
          </p:nvPr>
        </p:nvSpPr>
        <p:spPr>
          <a:xfrm>
            <a:off x="913774" y="2053526"/>
            <a:ext cx="10363826" cy="4122550"/>
          </a:xfrm>
        </p:spPr>
        <p:txBody>
          <a:bodyPr>
            <a:normAutofit/>
          </a:bodyPr>
          <a:lstStyle/>
          <a:p>
            <a:r>
              <a:rPr lang="en-US" dirty="0" err="1"/>
              <a:t>Bor</a:t>
            </a:r>
            <a:r>
              <a:rPr lang="en-US" dirty="0"/>
              <a:t> – upper </a:t>
            </a:r>
            <a:r>
              <a:rPr lang="en-US" dirty="0" err="1"/>
              <a:t>klamath</a:t>
            </a:r>
            <a:r>
              <a:rPr lang="en-US" dirty="0"/>
              <a:t> lake </a:t>
            </a:r>
          </a:p>
          <a:p>
            <a:pPr lvl="1"/>
            <a:r>
              <a:rPr lang="en-US" dirty="0"/>
              <a:t>parasites and disease</a:t>
            </a:r>
          </a:p>
          <a:p>
            <a:pPr lvl="1"/>
            <a:r>
              <a:rPr lang="en-US" dirty="0"/>
              <a:t>Entrainment and salvage in </a:t>
            </a:r>
            <a:r>
              <a:rPr lang="en-US" dirty="0" err="1"/>
              <a:t>klamath</a:t>
            </a:r>
            <a:r>
              <a:rPr lang="en-US" dirty="0"/>
              <a:t> project network</a:t>
            </a:r>
          </a:p>
          <a:p>
            <a:pPr lvl="1"/>
            <a:r>
              <a:rPr lang="en-US" dirty="0"/>
              <a:t>Avian bird predation</a:t>
            </a:r>
          </a:p>
          <a:p>
            <a:endParaRPr lang="en-US" dirty="0"/>
          </a:p>
          <a:p>
            <a:pPr lvl="1"/>
            <a:endParaRPr lang="en-US" dirty="0"/>
          </a:p>
        </p:txBody>
      </p:sp>
    </p:spTree>
    <p:extLst>
      <p:ext uri="{BB962C8B-B14F-4D97-AF65-F5344CB8AC3E}">
        <p14:creationId xmlns:p14="http://schemas.microsoft.com/office/powerpoint/2010/main" val="387712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D1D8-1B50-AB2E-0511-157DC896F1B9}"/>
              </a:ext>
            </a:extLst>
          </p:cNvPr>
          <p:cNvSpPr>
            <a:spLocks noGrp="1"/>
          </p:cNvSpPr>
          <p:nvPr>
            <p:ph type="title"/>
          </p:nvPr>
        </p:nvSpPr>
        <p:spPr>
          <a:xfrm>
            <a:off x="609600" y="274638"/>
            <a:ext cx="3988618" cy="1143000"/>
          </a:xfrm>
        </p:spPr>
        <p:txBody>
          <a:bodyPr/>
          <a:lstStyle/>
          <a:p>
            <a:r>
              <a:rPr lang="en-US" dirty="0">
                <a:ea typeface="Calibri"/>
                <a:cs typeface="Calibri"/>
              </a:rPr>
              <a:t>Why We are Here</a:t>
            </a:r>
            <a:endParaRPr lang="en-US" dirty="0"/>
          </a:p>
        </p:txBody>
      </p:sp>
      <p:sp>
        <p:nvSpPr>
          <p:cNvPr id="3" name="Content Placeholder 2">
            <a:extLst>
              <a:ext uri="{FF2B5EF4-FFF2-40B4-BE49-F238E27FC236}">
                <a16:creationId xmlns:a16="http://schemas.microsoft.com/office/drawing/2014/main" id="{720F5DDD-A941-7BDE-44D2-8F04C75F7D7F}"/>
              </a:ext>
            </a:extLst>
          </p:cNvPr>
          <p:cNvSpPr>
            <a:spLocks noGrp="1"/>
          </p:cNvSpPr>
          <p:nvPr>
            <p:ph idx="1"/>
          </p:nvPr>
        </p:nvSpPr>
        <p:spPr>
          <a:xfrm>
            <a:off x="609600" y="1600205"/>
            <a:ext cx="4334260" cy="4881966"/>
          </a:xfrm>
        </p:spPr>
        <p:txBody>
          <a:bodyPr>
            <a:normAutofit lnSpcReduction="10000"/>
          </a:bodyPr>
          <a:lstStyle/>
          <a:p>
            <a:pPr>
              <a:lnSpc>
                <a:spcPct val="90000"/>
              </a:lnSpc>
            </a:pPr>
            <a:r>
              <a:rPr lang="en-US" b="1" dirty="0">
                <a:ea typeface="+mn-lt"/>
                <a:cs typeface="+mn-lt"/>
              </a:rPr>
              <a:t>Main Objective:</a:t>
            </a:r>
            <a:br>
              <a:rPr lang="en-US" b="1" dirty="0">
                <a:ea typeface="+mn-lt"/>
                <a:cs typeface="+mn-lt"/>
              </a:rPr>
            </a:br>
            <a:r>
              <a:rPr lang="en-US" dirty="0">
                <a:ea typeface="+mn-lt"/>
                <a:cs typeface="+mn-lt"/>
              </a:rPr>
              <a:t>Develop a strategy for conducting essential fisheries restoration monitoring with increased efficiency and cost-effectiveness.</a:t>
            </a:r>
          </a:p>
          <a:p>
            <a:pPr>
              <a:lnSpc>
                <a:spcPct val="90000"/>
              </a:lnSpc>
            </a:pPr>
            <a:endParaRPr lang="en-US" dirty="0">
              <a:ea typeface="+mn-lt"/>
              <a:cs typeface="+mn-lt"/>
            </a:endParaRPr>
          </a:p>
          <a:p>
            <a:pPr>
              <a:lnSpc>
                <a:spcPct val="90000"/>
              </a:lnSpc>
            </a:pPr>
            <a:r>
              <a:rPr lang="en-US" b="1" dirty="0">
                <a:ea typeface="+mn-lt"/>
                <a:cs typeface="+mn-lt"/>
              </a:rPr>
              <a:t>Timeline &amp; Opportunity:</a:t>
            </a:r>
            <a:br>
              <a:rPr lang="en-US" b="1" dirty="0">
                <a:ea typeface="+mn-lt"/>
                <a:cs typeface="+mn-lt"/>
              </a:rPr>
            </a:br>
            <a:r>
              <a:rPr lang="en-US" dirty="0">
                <a:ea typeface="+mn-lt"/>
                <a:cs typeface="+mn-lt"/>
              </a:rPr>
              <a:t>A draft strategy is targeted for completion by October 2025, supported through a series of meetings, workshops, and webinars. FWS may receive a final round of BIL funding this fall, with the potential to use a portion of those funds to support critical monitoring needs</a:t>
            </a:r>
          </a:p>
          <a:p>
            <a:pPr>
              <a:lnSpc>
                <a:spcPct val="90000"/>
              </a:lnSpc>
            </a:pPr>
            <a:endParaRPr lang="en-US" dirty="0">
              <a:ea typeface="Calibri"/>
              <a:cs typeface="Calibri"/>
            </a:endParaRPr>
          </a:p>
          <a:p>
            <a:pPr>
              <a:lnSpc>
                <a:spcPct val="90000"/>
              </a:lnSpc>
            </a:pPr>
            <a:endParaRPr lang="en-US" dirty="0"/>
          </a:p>
          <a:p>
            <a:pPr>
              <a:lnSpc>
                <a:spcPct val="90000"/>
              </a:lnSpc>
            </a:pPr>
            <a:endParaRPr lang="en-US" dirty="0"/>
          </a:p>
          <a:p>
            <a:endParaRPr lang="en-US" dirty="0"/>
          </a:p>
        </p:txBody>
      </p:sp>
      <p:sp>
        <p:nvSpPr>
          <p:cNvPr id="4" name="TextBox 3">
            <a:extLst>
              <a:ext uri="{FF2B5EF4-FFF2-40B4-BE49-F238E27FC236}">
                <a16:creationId xmlns:a16="http://schemas.microsoft.com/office/drawing/2014/main" id="{77451BBB-7D78-E48C-9D82-6B372266E9F8}"/>
              </a:ext>
            </a:extLst>
          </p:cNvPr>
          <p:cNvSpPr txBox="1"/>
          <p:nvPr/>
        </p:nvSpPr>
        <p:spPr>
          <a:xfrm>
            <a:off x="8780829" y="6509539"/>
            <a:ext cx="3394225" cy="369332"/>
          </a:xfrm>
          <a:prstGeom prst="rect">
            <a:avLst/>
          </a:prstGeom>
          <a:noFill/>
        </p:spPr>
        <p:txBody>
          <a:bodyPr wrap="square">
            <a:spAutoFit/>
          </a:bodyPr>
          <a:lstStyle/>
          <a:p>
            <a:r>
              <a:rPr lang="en-US" dirty="0"/>
              <a:t>Salmon River , CA (Leonard 2025)</a:t>
            </a:r>
          </a:p>
        </p:txBody>
      </p:sp>
      <p:grpSp>
        <p:nvGrpSpPr>
          <p:cNvPr id="5" name="Group 4">
            <a:extLst>
              <a:ext uri="{FF2B5EF4-FFF2-40B4-BE49-F238E27FC236}">
                <a16:creationId xmlns:a16="http://schemas.microsoft.com/office/drawing/2014/main" id="{D1B481FD-E141-B4E5-7A93-E77F8EF5E50F}"/>
              </a:ext>
            </a:extLst>
          </p:cNvPr>
          <p:cNvGrpSpPr/>
          <p:nvPr/>
        </p:nvGrpSpPr>
        <p:grpSpPr>
          <a:xfrm>
            <a:off x="5147000" y="9425"/>
            <a:ext cx="7028054" cy="6869446"/>
            <a:chOff x="5174288" y="10"/>
            <a:chExt cx="7028054" cy="6869446"/>
          </a:xfrm>
        </p:grpSpPr>
        <p:pic>
          <p:nvPicPr>
            <p:cNvPr id="6" name="Picture 5" descr="A group of people standing on a path with trees and a river&#10;&#10;AI-generated content may be incorrect.">
              <a:extLst>
                <a:ext uri="{FF2B5EF4-FFF2-40B4-BE49-F238E27FC236}">
                  <a16:creationId xmlns:a16="http://schemas.microsoft.com/office/drawing/2014/main" id="{5110A9B5-7201-F6FE-9EB2-1E85D7B485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74288" y="10"/>
              <a:ext cx="7028054" cy="6857990"/>
            </a:xfrm>
            <a:prstGeom prst="rect">
              <a:avLst/>
            </a:prstGeom>
          </p:spPr>
        </p:pic>
        <p:sp>
          <p:nvSpPr>
            <p:cNvPr id="7" name="TextBox 6">
              <a:extLst>
                <a:ext uri="{FF2B5EF4-FFF2-40B4-BE49-F238E27FC236}">
                  <a16:creationId xmlns:a16="http://schemas.microsoft.com/office/drawing/2014/main" id="{EC0CDF69-ADA0-D445-D974-A6E56674DCBC}"/>
                </a:ext>
              </a:extLst>
            </p:cNvPr>
            <p:cNvSpPr txBox="1"/>
            <p:nvPr/>
          </p:nvSpPr>
          <p:spPr>
            <a:xfrm>
              <a:off x="8808117" y="6500124"/>
              <a:ext cx="3394225" cy="369332"/>
            </a:xfrm>
            <a:prstGeom prst="rect">
              <a:avLst/>
            </a:prstGeom>
            <a:noFill/>
          </p:spPr>
          <p:txBody>
            <a:bodyPr wrap="square">
              <a:spAutoFit/>
            </a:bodyPr>
            <a:lstStyle/>
            <a:p>
              <a:r>
                <a:rPr lang="en-US" dirty="0"/>
                <a:t>Salmon River , CA (Leonard 2025)</a:t>
              </a:r>
            </a:p>
          </p:txBody>
        </p:sp>
      </p:grpSp>
    </p:spTree>
    <p:extLst>
      <p:ext uri="{BB962C8B-B14F-4D97-AF65-F5344CB8AC3E}">
        <p14:creationId xmlns:p14="http://schemas.microsoft.com/office/powerpoint/2010/main" val="2788164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group of fish swimming in the water&#10;&#10;AI-generated content may be incorrect.">
            <a:extLst>
              <a:ext uri="{FF2B5EF4-FFF2-40B4-BE49-F238E27FC236}">
                <a16:creationId xmlns:a16="http://schemas.microsoft.com/office/drawing/2014/main" id="{90C51291-6A46-2EDC-0480-4E69BCEF34C0}"/>
              </a:ext>
            </a:extLst>
          </p:cNvPr>
          <p:cNvPicPr>
            <a:picLocks noChangeAspect="1"/>
          </p:cNvPicPr>
          <p:nvPr/>
        </p:nvPicPr>
        <p:blipFill>
          <a:blip r:embed="rId3" cstate="email">
            <a:extLst>
              <a:ext uri="{28A0092B-C50C-407E-A947-70E740481C1C}">
                <a14:useLocalDpi xmlns:a14="http://schemas.microsoft.com/office/drawing/2010/main"/>
              </a:ext>
            </a:extLst>
          </a:blip>
          <a:srcRect r="-1"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 name="Title 3">
            <a:extLst>
              <a:ext uri="{FF2B5EF4-FFF2-40B4-BE49-F238E27FC236}">
                <a16:creationId xmlns:a16="http://schemas.microsoft.com/office/drawing/2014/main" id="{07489B6C-CC66-8FF2-DC28-5863E8073260}"/>
              </a:ext>
            </a:extLst>
          </p:cNvPr>
          <p:cNvSpPr>
            <a:spLocks noGrp="1"/>
          </p:cNvSpPr>
          <p:nvPr>
            <p:ph type="title"/>
          </p:nvPr>
        </p:nvSpPr>
        <p:spPr>
          <a:xfrm>
            <a:off x="661916" y="2852381"/>
            <a:ext cx="3161940" cy="2640247"/>
          </a:xfrm>
        </p:spPr>
        <p:txBody>
          <a:bodyPr vert="horz" lIns="91440" tIns="45720" rIns="91440" bIns="45720" rtlCol="0" anchor="b">
            <a:normAutofit/>
          </a:bodyPr>
          <a:lstStyle/>
          <a:p>
            <a:pPr defTabSz="914400">
              <a:lnSpc>
                <a:spcPct val="90000"/>
              </a:lnSpc>
            </a:pPr>
            <a:r>
              <a:rPr lang="en-US" sz="3600" b="0" dirty="0">
                <a:solidFill>
                  <a:schemeClr val="tx1">
                    <a:lumMod val="85000"/>
                    <a:lumOff val="15000"/>
                  </a:schemeClr>
                </a:solidFill>
              </a:rPr>
              <a:t>Back in 15 minutes</a:t>
            </a:r>
          </a:p>
        </p:txBody>
      </p:sp>
      <p:sp>
        <p:nvSpPr>
          <p:cNvPr id="5" name="Text Placeholder 4">
            <a:extLst>
              <a:ext uri="{FF2B5EF4-FFF2-40B4-BE49-F238E27FC236}">
                <a16:creationId xmlns:a16="http://schemas.microsoft.com/office/drawing/2014/main" id="{4BDE5EC0-FC4E-B9E9-0AD0-52DACBE2C27E}"/>
              </a:ext>
            </a:extLst>
          </p:cNvPr>
          <p:cNvSpPr>
            <a:spLocks noGrp="1"/>
          </p:cNvSpPr>
          <p:nvPr>
            <p:ph type="body" idx="1"/>
          </p:nvPr>
        </p:nvSpPr>
        <p:spPr>
          <a:xfrm>
            <a:off x="671430" y="2763198"/>
            <a:ext cx="3306089" cy="665802"/>
          </a:xfrm>
        </p:spPr>
        <p:txBody>
          <a:bodyPr vert="horz" lIns="91440" tIns="45720" rIns="91440" bIns="45720" rtlCol="0">
            <a:normAutofit/>
          </a:bodyPr>
          <a:lstStyle/>
          <a:p>
            <a:pPr defTabSz="914400">
              <a:lnSpc>
                <a:spcPct val="90000"/>
              </a:lnSpc>
              <a:spcBef>
                <a:spcPts val="1000"/>
              </a:spcBef>
            </a:pPr>
            <a:r>
              <a:rPr lang="en-US" sz="3600" b="1" cap="all" dirty="0">
                <a:solidFill>
                  <a:schemeClr val="tx1">
                    <a:lumMod val="85000"/>
                    <a:lumOff val="15000"/>
                  </a:schemeClr>
                </a:solidFill>
              </a:rPr>
              <a:t>Break</a:t>
            </a:r>
          </a:p>
        </p:txBody>
      </p:sp>
      <p:sp>
        <p:nvSpPr>
          <p:cNvPr id="9" name="TextBox 8">
            <a:extLst>
              <a:ext uri="{FF2B5EF4-FFF2-40B4-BE49-F238E27FC236}">
                <a16:creationId xmlns:a16="http://schemas.microsoft.com/office/drawing/2014/main" id="{45B19BA0-5CE2-17B0-CD14-B2E80B102AD7}"/>
              </a:ext>
            </a:extLst>
          </p:cNvPr>
          <p:cNvSpPr txBox="1"/>
          <p:nvPr/>
        </p:nvSpPr>
        <p:spPr>
          <a:xfrm>
            <a:off x="4504840" y="6315175"/>
            <a:ext cx="7687159" cy="523220"/>
          </a:xfrm>
          <a:prstGeom prst="rect">
            <a:avLst/>
          </a:prstGeom>
          <a:noFill/>
        </p:spPr>
        <p:txBody>
          <a:bodyPr wrap="square">
            <a:spAutoFit/>
          </a:bodyPr>
          <a:lstStyle/>
          <a:p>
            <a:r>
              <a:rPr lang="en-US" sz="1400" b="0" i="0" dirty="0">
                <a:solidFill>
                  <a:schemeClr val="bg2">
                    <a:lumMod val="75000"/>
                  </a:schemeClr>
                </a:solidFill>
                <a:effectLst/>
                <a:latin typeface="Proxima Nova"/>
              </a:rPr>
              <a:t>Over 16 suckers gather on the graveled river bottom. Photo courtesy of Jason Ching/University of Washington (USFWS).</a:t>
            </a:r>
            <a:endParaRPr lang="en-US" sz="1400" dirty="0">
              <a:solidFill>
                <a:schemeClr val="bg2">
                  <a:lumMod val="75000"/>
                </a:schemeClr>
              </a:solidFill>
            </a:endParaRPr>
          </a:p>
        </p:txBody>
      </p:sp>
    </p:spTree>
    <p:extLst>
      <p:ext uri="{BB962C8B-B14F-4D97-AF65-F5344CB8AC3E}">
        <p14:creationId xmlns:p14="http://schemas.microsoft.com/office/powerpoint/2010/main" val="668276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906F6FF9-CA1E-E6F5-8573-0E608EFB51D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457EB23-03B8-2777-94FC-101803D3E5E0}"/>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BB7564B1-6162-BBBC-3630-81FA75E0F2AB}"/>
                </a:ext>
              </a:extLst>
            </p:cNvPr>
            <p:cNvSpPr txBox="1"/>
            <p:nvPr/>
          </p:nvSpPr>
          <p:spPr>
            <a:xfrm>
              <a:off x="1575881" y="2910537"/>
              <a:ext cx="7365942" cy="1107995"/>
            </a:xfrm>
            <a:prstGeom prst="rect">
              <a:avLst/>
            </a:prstGeom>
            <a:noFill/>
          </p:spPr>
          <p:txBody>
            <a:bodyPr wrap="square" rtlCol="0">
              <a:spAutoFit/>
            </a:bodyPr>
            <a:lstStyle/>
            <a:p>
              <a:r>
                <a:rPr lang="en-US" sz="4000" b="1" dirty="0"/>
                <a:t>Mid-Upper Klamath Basin</a:t>
              </a:r>
            </a:p>
            <a:p>
              <a:r>
                <a:rPr lang="en-US" sz="2600" dirty="0"/>
                <a:t>Existing Fish Monitoring Activity</a:t>
              </a:r>
            </a:p>
          </p:txBody>
        </p:sp>
        <p:cxnSp>
          <p:nvCxnSpPr>
            <p:cNvPr id="7" name="Straight Connector 6">
              <a:extLst>
                <a:ext uri="{FF2B5EF4-FFF2-40B4-BE49-F238E27FC236}">
                  <a16:creationId xmlns:a16="http://schemas.microsoft.com/office/drawing/2014/main" id="{8E3D6C7D-FA6C-0335-D8CA-4956F8F596FD}"/>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2C228F0-8580-14DC-DB40-4C16B2BA681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3949"/>
            <a:ext cx="1635020" cy="1601652"/>
          </a:xfrm>
          <a:prstGeom prst="ellipse">
            <a:avLst/>
          </a:prstGeom>
        </p:spPr>
      </p:pic>
    </p:spTree>
    <p:extLst>
      <p:ext uri="{BB962C8B-B14F-4D97-AF65-F5344CB8AC3E}">
        <p14:creationId xmlns:p14="http://schemas.microsoft.com/office/powerpoint/2010/main" val="3185180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906F6FF9-CA1E-E6F5-8573-0E608EFB51D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457EB23-03B8-2777-94FC-101803D3E5E0}"/>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BB7564B1-6162-BBBC-3630-81FA75E0F2AB}"/>
                </a:ext>
              </a:extLst>
            </p:cNvPr>
            <p:cNvSpPr txBox="1"/>
            <p:nvPr/>
          </p:nvSpPr>
          <p:spPr>
            <a:xfrm>
              <a:off x="1575881" y="2910537"/>
              <a:ext cx="7365942" cy="1107995"/>
            </a:xfrm>
            <a:prstGeom prst="rect">
              <a:avLst/>
            </a:prstGeom>
            <a:noFill/>
          </p:spPr>
          <p:txBody>
            <a:bodyPr wrap="square" rtlCol="0">
              <a:spAutoFit/>
            </a:bodyPr>
            <a:lstStyle/>
            <a:p>
              <a:r>
                <a:rPr lang="en-US" sz="4000" b="1" dirty="0"/>
                <a:t>Mid-Upper Klamath Basin</a:t>
              </a:r>
            </a:p>
            <a:p>
              <a:r>
                <a:rPr lang="en-US" sz="2600" dirty="0" err="1"/>
                <a:t>Toz</a:t>
              </a:r>
              <a:r>
                <a:rPr lang="en-US" sz="2600" dirty="0"/>
                <a:t> Soto</a:t>
              </a:r>
            </a:p>
          </p:txBody>
        </p:sp>
        <p:cxnSp>
          <p:nvCxnSpPr>
            <p:cNvPr id="7" name="Straight Connector 6">
              <a:extLst>
                <a:ext uri="{FF2B5EF4-FFF2-40B4-BE49-F238E27FC236}">
                  <a16:creationId xmlns:a16="http://schemas.microsoft.com/office/drawing/2014/main" id="{8E3D6C7D-FA6C-0335-D8CA-4956F8F596FD}"/>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2C228F0-8580-14DC-DB40-4C16B2BA681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3949"/>
            <a:ext cx="1635020" cy="1601652"/>
          </a:xfrm>
          <a:prstGeom prst="ellipse">
            <a:avLst/>
          </a:prstGeom>
        </p:spPr>
      </p:pic>
    </p:spTree>
    <p:extLst>
      <p:ext uri="{BB962C8B-B14F-4D97-AF65-F5344CB8AC3E}">
        <p14:creationId xmlns:p14="http://schemas.microsoft.com/office/powerpoint/2010/main" val="897789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029D5-2173-474C-BC11-CFF7DBD8FFC9}"/>
              </a:ext>
            </a:extLst>
          </p:cNvPr>
          <p:cNvSpPr>
            <a:spLocks noGrp="1"/>
          </p:cNvSpPr>
          <p:nvPr>
            <p:ph type="ctrTitle"/>
          </p:nvPr>
        </p:nvSpPr>
        <p:spPr/>
        <p:txBody>
          <a:bodyPr>
            <a:normAutofit fontScale="90000"/>
          </a:bodyPr>
          <a:lstStyle/>
          <a:p>
            <a:r>
              <a:rPr lang="en-US" cap="all" dirty="0"/>
              <a:t>Klamath basin collaborative monitoring plan</a:t>
            </a:r>
            <a:endParaRPr lang="en-US" dirty="0"/>
          </a:p>
        </p:txBody>
      </p:sp>
      <p:sp>
        <p:nvSpPr>
          <p:cNvPr id="3" name="Subtitle 2">
            <a:extLst>
              <a:ext uri="{FF2B5EF4-FFF2-40B4-BE49-F238E27FC236}">
                <a16:creationId xmlns:a16="http://schemas.microsoft.com/office/drawing/2014/main" id="{AF1D6EE2-1319-4223-9653-E16F155200FD}"/>
              </a:ext>
            </a:extLst>
          </p:cNvPr>
          <p:cNvSpPr>
            <a:spLocks noGrp="1"/>
          </p:cNvSpPr>
          <p:nvPr>
            <p:ph type="subTitle" idx="1"/>
          </p:nvPr>
        </p:nvSpPr>
        <p:spPr/>
        <p:txBody>
          <a:bodyPr>
            <a:normAutofit/>
          </a:bodyPr>
          <a:lstStyle/>
          <a:p>
            <a:r>
              <a:rPr lang="en-US" sz="4400" b="1" dirty="0"/>
              <a:t>Middle Klamath River</a:t>
            </a:r>
          </a:p>
          <a:p>
            <a:endParaRPr lang="en-US" sz="4400" b="1" dirty="0"/>
          </a:p>
        </p:txBody>
      </p:sp>
    </p:spTree>
    <p:extLst>
      <p:ext uri="{BB962C8B-B14F-4D97-AF65-F5344CB8AC3E}">
        <p14:creationId xmlns:p14="http://schemas.microsoft.com/office/powerpoint/2010/main" val="3698015480"/>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5644" y="0"/>
            <a:ext cx="834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878138" y="723900"/>
            <a:ext cx="3217862" cy="522288"/>
          </a:xfrm>
          <a:prstGeom prst="rect">
            <a:avLst/>
          </a:prstGeom>
          <a:solidFill>
            <a:schemeClr val="bg1">
              <a:alpha val="6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Middle Klamath R</a:t>
            </a:r>
          </a:p>
        </p:txBody>
      </p:sp>
      <p:sp>
        <p:nvSpPr>
          <p:cNvPr id="7" name="TextBox 6"/>
          <p:cNvSpPr txBox="1"/>
          <p:nvPr/>
        </p:nvSpPr>
        <p:spPr>
          <a:xfrm>
            <a:off x="3429000" y="5868988"/>
            <a:ext cx="2419350" cy="461962"/>
          </a:xfrm>
          <a:prstGeom prst="rect">
            <a:avLst/>
          </a:prstGeom>
          <a:solidFill>
            <a:schemeClr val="bg1">
              <a:alpha val="6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Trinity R subbasin</a:t>
            </a:r>
          </a:p>
        </p:txBody>
      </p:sp>
      <p:sp>
        <p:nvSpPr>
          <p:cNvPr id="8" name="TextBox 7"/>
          <p:cNvSpPr txBox="1"/>
          <p:nvPr/>
        </p:nvSpPr>
        <p:spPr>
          <a:xfrm>
            <a:off x="4759340" y="4648229"/>
            <a:ext cx="2555875" cy="461963"/>
          </a:xfrm>
          <a:prstGeom prst="rect">
            <a:avLst/>
          </a:prstGeom>
          <a:solidFill>
            <a:schemeClr val="bg1">
              <a:alpha val="6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Salmon R subbasin</a:t>
            </a:r>
          </a:p>
        </p:txBody>
      </p:sp>
      <p:sp>
        <p:nvSpPr>
          <p:cNvPr id="9" name="TextBox 8"/>
          <p:cNvSpPr txBox="1"/>
          <p:nvPr/>
        </p:nvSpPr>
        <p:spPr>
          <a:xfrm>
            <a:off x="6189666" y="3581406"/>
            <a:ext cx="2268537" cy="461963"/>
          </a:xfrm>
          <a:prstGeom prst="rect">
            <a:avLst/>
          </a:prstGeom>
          <a:solidFill>
            <a:schemeClr val="bg1">
              <a:alpha val="6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Scott R subbasin</a:t>
            </a:r>
          </a:p>
        </p:txBody>
      </p:sp>
      <p:sp>
        <p:nvSpPr>
          <p:cNvPr id="10" name="TextBox 9"/>
          <p:cNvSpPr txBox="1"/>
          <p:nvPr/>
        </p:nvSpPr>
        <p:spPr>
          <a:xfrm>
            <a:off x="7924800" y="2743229"/>
            <a:ext cx="2514600" cy="461963"/>
          </a:xfrm>
          <a:prstGeom prst="rect">
            <a:avLst/>
          </a:prstGeom>
          <a:solidFill>
            <a:schemeClr val="bg1">
              <a:alpha val="65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F81BD">
                    <a:lumMod val="50000"/>
                  </a:srgbClr>
                </a:solidFill>
                <a:effectLst/>
                <a:uLnTx/>
                <a:uFillTx/>
                <a:latin typeface="Calibri" panose="020F0502020204030204"/>
                <a:ea typeface="+mn-ea"/>
                <a:cs typeface="+mn-cs"/>
              </a:rPr>
              <a:t>Shasta R subbasin</a:t>
            </a:r>
          </a:p>
        </p:txBody>
      </p:sp>
      <p:sp>
        <p:nvSpPr>
          <p:cNvPr id="3" name="Freeform 2"/>
          <p:cNvSpPr/>
          <p:nvPr/>
        </p:nvSpPr>
        <p:spPr>
          <a:xfrm>
            <a:off x="4218876" y="1143001"/>
            <a:ext cx="4805383" cy="3385457"/>
          </a:xfrm>
          <a:custGeom>
            <a:avLst/>
            <a:gdLst>
              <a:gd name="connsiteX0" fmla="*/ 266040 w 4805383"/>
              <a:gd name="connsiteY0" fmla="*/ 3189515 h 3548743"/>
              <a:gd name="connsiteX1" fmla="*/ 266040 w 4805383"/>
              <a:gd name="connsiteY1" fmla="*/ 3189515 h 3548743"/>
              <a:gd name="connsiteX2" fmla="*/ 91869 w 4805383"/>
              <a:gd name="connsiteY2" fmla="*/ 2449286 h 3548743"/>
              <a:gd name="connsiteX3" fmla="*/ 59212 w 4805383"/>
              <a:gd name="connsiteY3" fmla="*/ 2351315 h 3548743"/>
              <a:gd name="connsiteX4" fmla="*/ 48326 w 4805383"/>
              <a:gd name="connsiteY4" fmla="*/ 2068286 h 3548743"/>
              <a:gd name="connsiteX5" fmla="*/ 26555 w 4805383"/>
              <a:gd name="connsiteY5" fmla="*/ 1970315 h 3548743"/>
              <a:gd name="connsiteX6" fmla="*/ 4783 w 4805383"/>
              <a:gd name="connsiteY6" fmla="*/ 1850572 h 3548743"/>
              <a:gd name="connsiteX7" fmla="*/ 37440 w 4805383"/>
              <a:gd name="connsiteY7" fmla="*/ 1338943 h 3548743"/>
              <a:gd name="connsiteX8" fmla="*/ 80983 w 4805383"/>
              <a:gd name="connsiteY8" fmla="*/ 1262743 h 3548743"/>
              <a:gd name="connsiteX9" fmla="*/ 113640 w 4805383"/>
              <a:gd name="connsiteY9" fmla="*/ 1186543 h 3548743"/>
              <a:gd name="connsiteX10" fmla="*/ 146297 w 4805383"/>
              <a:gd name="connsiteY10" fmla="*/ 1099457 h 3548743"/>
              <a:gd name="connsiteX11" fmla="*/ 178955 w 4805383"/>
              <a:gd name="connsiteY11" fmla="*/ 1055915 h 3548743"/>
              <a:gd name="connsiteX12" fmla="*/ 200726 w 4805383"/>
              <a:gd name="connsiteY12" fmla="*/ 1023257 h 3548743"/>
              <a:gd name="connsiteX13" fmla="*/ 233383 w 4805383"/>
              <a:gd name="connsiteY13" fmla="*/ 990600 h 3548743"/>
              <a:gd name="connsiteX14" fmla="*/ 309583 w 4805383"/>
              <a:gd name="connsiteY14" fmla="*/ 903515 h 3548743"/>
              <a:gd name="connsiteX15" fmla="*/ 331355 w 4805383"/>
              <a:gd name="connsiteY15" fmla="*/ 881743 h 3548743"/>
              <a:gd name="connsiteX16" fmla="*/ 374897 w 4805383"/>
              <a:gd name="connsiteY16" fmla="*/ 870857 h 3548743"/>
              <a:gd name="connsiteX17" fmla="*/ 407555 w 4805383"/>
              <a:gd name="connsiteY17" fmla="*/ 751115 h 3548743"/>
              <a:gd name="connsiteX18" fmla="*/ 494640 w 4805383"/>
              <a:gd name="connsiteY18" fmla="*/ 631372 h 3548743"/>
              <a:gd name="connsiteX19" fmla="*/ 516412 w 4805383"/>
              <a:gd name="connsiteY19" fmla="*/ 609600 h 3548743"/>
              <a:gd name="connsiteX20" fmla="*/ 559955 w 4805383"/>
              <a:gd name="connsiteY20" fmla="*/ 555172 h 3548743"/>
              <a:gd name="connsiteX21" fmla="*/ 581726 w 4805383"/>
              <a:gd name="connsiteY21" fmla="*/ 533400 h 3548743"/>
              <a:gd name="connsiteX22" fmla="*/ 614383 w 4805383"/>
              <a:gd name="connsiteY22" fmla="*/ 489857 h 3548743"/>
              <a:gd name="connsiteX23" fmla="*/ 657926 w 4805383"/>
              <a:gd name="connsiteY23" fmla="*/ 457200 h 3548743"/>
              <a:gd name="connsiteX24" fmla="*/ 755897 w 4805383"/>
              <a:gd name="connsiteY24" fmla="*/ 381000 h 3548743"/>
              <a:gd name="connsiteX25" fmla="*/ 777669 w 4805383"/>
              <a:gd name="connsiteY25" fmla="*/ 348343 h 3548743"/>
              <a:gd name="connsiteX26" fmla="*/ 962726 w 4805383"/>
              <a:gd name="connsiteY26" fmla="*/ 217715 h 3548743"/>
              <a:gd name="connsiteX27" fmla="*/ 1071583 w 4805383"/>
              <a:gd name="connsiteY27" fmla="*/ 174172 h 3548743"/>
              <a:gd name="connsiteX28" fmla="*/ 1256640 w 4805383"/>
              <a:gd name="connsiteY28" fmla="*/ 87086 h 3548743"/>
              <a:gd name="connsiteX29" fmla="*/ 1311069 w 4805383"/>
              <a:gd name="connsiteY29" fmla="*/ 76200 h 3548743"/>
              <a:gd name="connsiteX30" fmla="*/ 1398155 w 4805383"/>
              <a:gd name="connsiteY30" fmla="*/ 54429 h 3548743"/>
              <a:gd name="connsiteX31" fmla="*/ 1528783 w 4805383"/>
              <a:gd name="connsiteY31" fmla="*/ 32657 h 3548743"/>
              <a:gd name="connsiteX32" fmla="*/ 1583212 w 4805383"/>
              <a:gd name="connsiteY32" fmla="*/ 21772 h 3548743"/>
              <a:gd name="connsiteX33" fmla="*/ 1844469 w 4805383"/>
              <a:gd name="connsiteY33" fmla="*/ 0 h 3548743"/>
              <a:gd name="connsiteX34" fmla="*/ 2922155 w 4805383"/>
              <a:gd name="connsiteY34" fmla="*/ 43543 h 3548743"/>
              <a:gd name="connsiteX35" fmla="*/ 3031012 w 4805383"/>
              <a:gd name="connsiteY35" fmla="*/ 76200 h 3548743"/>
              <a:gd name="connsiteX36" fmla="*/ 3324926 w 4805383"/>
              <a:gd name="connsiteY36" fmla="*/ 87086 h 3548743"/>
              <a:gd name="connsiteX37" fmla="*/ 3836555 w 4805383"/>
              <a:gd name="connsiteY37" fmla="*/ 195943 h 3548743"/>
              <a:gd name="connsiteX38" fmla="*/ 3912755 w 4805383"/>
              <a:gd name="connsiteY38" fmla="*/ 228600 h 3548743"/>
              <a:gd name="connsiteX39" fmla="*/ 3999840 w 4805383"/>
              <a:gd name="connsiteY39" fmla="*/ 261257 h 3548743"/>
              <a:gd name="connsiteX40" fmla="*/ 4174012 w 4805383"/>
              <a:gd name="connsiteY40" fmla="*/ 348343 h 3548743"/>
              <a:gd name="connsiteX41" fmla="*/ 4239326 w 4805383"/>
              <a:gd name="connsiteY41" fmla="*/ 381000 h 3548743"/>
              <a:gd name="connsiteX42" fmla="*/ 4457040 w 4805383"/>
              <a:gd name="connsiteY42" fmla="*/ 402772 h 3548743"/>
              <a:gd name="connsiteX43" fmla="*/ 4544126 w 4805383"/>
              <a:gd name="connsiteY43" fmla="*/ 435429 h 3548743"/>
              <a:gd name="connsiteX44" fmla="*/ 4674755 w 4805383"/>
              <a:gd name="connsiteY44" fmla="*/ 478972 h 3548743"/>
              <a:gd name="connsiteX45" fmla="*/ 4729183 w 4805383"/>
              <a:gd name="connsiteY45" fmla="*/ 500743 h 3548743"/>
              <a:gd name="connsiteX46" fmla="*/ 4783612 w 4805383"/>
              <a:gd name="connsiteY46" fmla="*/ 555172 h 3548743"/>
              <a:gd name="connsiteX47" fmla="*/ 4794497 w 4805383"/>
              <a:gd name="connsiteY47" fmla="*/ 609600 h 3548743"/>
              <a:gd name="connsiteX48" fmla="*/ 4805383 w 4805383"/>
              <a:gd name="connsiteY48" fmla="*/ 642257 h 3548743"/>
              <a:gd name="connsiteX49" fmla="*/ 4794497 w 4805383"/>
              <a:gd name="connsiteY49" fmla="*/ 794657 h 3548743"/>
              <a:gd name="connsiteX50" fmla="*/ 4772726 w 4805383"/>
              <a:gd name="connsiteY50" fmla="*/ 838200 h 3548743"/>
              <a:gd name="connsiteX51" fmla="*/ 4707412 w 4805383"/>
              <a:gd name="connsiteY51" fmla="*/ 892629 h 3548743"/>
              <a:gd name="connsiteX52" fmla="*/ 4478812 w 4805383"/>
              <a:gd name="connsiteY52" fmla="*/ 1023257 h 3548743"/>
              <a:gd name="connsiteX53" fmla="*/ 4369955 w 4805383"/>
              <a:gd name="connsiteY53" fmla="*/ 1088572 h 3548743"/>
              <a:gd name="connsiteX54" fmla="*/ 3978069 w 4805383"/>
              <a:gd name="connsiteY54" fmla="*/ 1197429 h 3548743"/>
              <a:gd name="connsiteX55" fmla="*/ 3738583 w 4805383"/>
              <a:gd name="connsiteY55" fmla="*/ 1208315 h 3548743"/>
              <a:gd name="connsiteX56" fmla="*/ 3488212 w 4805383"/>
              <a:gd name="connsiteY56" fmla="*/ 1197429 h 3548743"/>
              <a:gd name="connsiteX57" fmla="*/ 3237840 w 4805383"/>
              <a:gd name="connsiteY57" fmla="*/ 1164772 h 3548743"/>
              <a:gd name="connsiteX58" fmla="*/ 3118097 w 4805383"/>
              <a:gd name="connsiteY58" fmla="*/ 1153886 h 3548743"/>
              <a:gd name="connsiteX59" fmla="*/ 2965697 w 4805383"/>
              <a:gd name="connsiteY59" fmla="*/ 1110343 h 3548743"/>
              <a:gd name="connsiteX60" fmla="*/ 2889497 w 4805383"/>
              <a:gd name="connsiteY60" fmla="*/ 1077686 h 3548743"/>
              <a:gd name="connsiteX61" fmla="*/ 2171040 w 4805383"/>
              <a:gd name="connsiteY61" fmla="*/ 1088572 h 3548743"/>
              <a:gd name="connsiteX62" fmla="*/ 2083955 w 4805383"/>
              <a:gd name="connsiteY62" fmla="*/ 1099457 h 3548743"/>
              <a:gd name="connsiteX63" fmla="*/ 2051297 w 4805383"/>
              <a:gd name="connsiteY63" fmla="*/ 1110343 h 3548743"/>
              <a:gd name="connsiteX64" fmla="*/ 1920669 w 4805383"/>
              <a:gd name="connsiteY64" fmla="*/ 1164772 h 3548743"/>
              <a:gd name="connsiteX65" fmla="*/ 1702955 w 4805383"/>
              <a:gd name="connsiteY65" fmla="*/ 1240972 h 3548743"/>
              <a:gd name="connsiteX66" fmla="*/ 1637640 w 4805383"/>
              <a:gd name="connsiteY66" fmla="*/ 1284515 h 3548743"/>
              <a:gd name="connsiteX67" fmla="*/ 1561440 w 4805383"/>
              <a:gd name="connsiteY67" fmla="*/ 1317172 h 3548743"/>
              <a:gd name="connsiteX68" fmla="*/ 1452583 w 4805383"/>
              <a:gd name="connsiteY68" fmla="*/ 1415143 h 3548743"/>
              <a:gd name="connsiteX69" fmla="*/ 1376383 w 4805383"/>
              <a:gd name="connsiteY69" fmla="*/ 1480457 h 3548743"/>
              <a:gd name="connsiteX70" fmla="*/ 1289297 w 4805383"/>
              <a:gd name="connsiteY70" fmla="*/ 1589315 h 3548743"/>
              <a:gd name="connsiteX71" fmla="*/ 1213097 w 4805383"/>
              <a:gd name="connsiteY71" fmla="*/ 1687286 h 3548743"/>
              <a:gd name="connsiteX72" fmla="*/ 1191326 w 4805383"/>
              <a:gd name="connsiteY72" fmla="*/ 1730829 h 3548743"/>
              <a:gd name="connsiteX73" fmla="*/ 1126012 w 4805383"/>
              <a:gd name="connsiteY73" fmla="*/ 1850572 h 3548743"/>
              <a:gd name="connsiteX74" fmla="*/ 1093355 w 4805383"/>
              <a:gd name="connsiteY74" fmla="*/ 1981200 h 3548743"/>
              <a:gd name="connsiteX75" fmla="*/ 1082469 w 4805383"/>
              <a:gd name="connsiteY75" fmla="*/ 2144486 h 3548743"/>
              <a:gd name="connsiteX76" fmla="*/ 1071583 w 4805383"/>
              <a:gd name="connsiteY76" fmla="*/ 2188029 h 3548743"/>
              <a:gd name="connsiteX77" fmla="*/ 1028040 w 4805383"/>
              <a:gd name="connsiteY77" fmla="*/ 2405743 h 3548743"/>
              <a:gd name="connsiteX78" fmla="*/ 1060697 w 4805383"/>
              <a:gd name="connsiteY78" fmla="*/ 2884715 h 3548743"/>
              <a:gd name="connsiteX79" fmla="*/ 1104240 w 4805383"/>
              <a:gd name="connsiteY79" fmla="*/ 2917372 h 3548743"/>
              <a:gd name="connsiteX80" fmla="*/ 995383 w 4805383"/>
              <a:gd name="connsiteY80" fmla="*/ 3145972 h 3548743"/>
              <a:gd name="connsiteX81" fmla="*/ 940955 w 4805383"/>
              <a:gd name="connsiteY81" fmla="*/ 3243943 h 3548743"/>
              <a:gd name="connsiteX82" fmla="*/ 908297 w 4805383"/>
              <a:gd name="connsiteY82" fmla="*/ 3331029 h 3548743"/>
              <a:gd name="connsiteX83" fmla="*/ 864755 w 4805383"/>
              <a:gd name="connsiteY83" fmla="*/ 3418115 h 3548743"/>
              <a:gd name="connsiteX84" fmla="*/ 853869 w 4805383"/>
              <a:gd name="connsiteY84" fmla="*/ 3450772 h 3548743"/>
              <a:gd name="connsiteX85" fmla="*/ 810326 w 4805383"/>
              <a:gd name="connsiteY85" fmla="*/ 3516086 h 3548743"/>
              <a:gd name="connsiteX86" fmla="*/ 788555 w 4805383"/>
              <a:gd name="connsiteY86" fmla="*/ 3548743 h 3548743"/>
              <a:gd name="connsiteX87" fmla="*/ 559955 w 4805383"/>
              <a:gd name="connsiteY87" fmla="*/ 3537857 h 3548743"/>
              <a:gd name="connsiteX88" fmla="*/ 483755 w 4805383"/>
              <a:gd name="connsiteY88" fmla="*/ 3505200 h 3548743"/>
              <a:gd name="connsiteX89" fmla="*/ 461983 w 4805383"/>
              <a:gd name="connsiteY89" fmla="*/ 3483429 h 3548743"/>
              <a:gd name="connsiteX90" fmla="*/ 385783 w 4805383"/>
              <a:gd name="connsiteY90" fmla="*/ 3418115 h 3548743"/>
              <a:gd name="connsiteX91" fmla="*/ 331355 w 4805383"/>
              <a:gd name="connsiteY91" fmla="*/ 3309257 h 3548743"/>
              <a:gd name="connsiteX92" fmla="*/ 287812 w 4805383"/>
              <a:gd name="connsiteY92" fmla="*/ 3287486 h 3548743"/>
              <a:gd name="connsiteX93" fmla="*/ 244269 w 4805383"/>
              <a:gd name="connsiteY93" fmla="*/ 3254829 h 3548743"/>
              <a:gd name="connsiteX94" fmla="*/ 102755 w 4805383"/>
              <a:gd name="connsiteY94" fmla="*/ 2460172 h 354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805383" h="3548743">
                <a:moveTo>
                  <a:pt x="266040" y="3189515"/>
                </a:moveTo>
                <a:lnTo>
                  <a:pt x="266040" y="3189515"/>
                </a:lnTo>
                <a:cubicBezTo>
                  <a:pt x="207983" y="2942772"/>
                  <a:pt x="172027" y="2689759"/>
                  <a:pt x="91869" y="2449286"/>
                </a:cubicBezTo>
                <a:lnTo>
                  <a:pt x="59212" y="2351315"/>
                </a:lnTo>
                <a:cubicBezTo>
                  <a:pt x="55583" y="2256972"/>
                  <a:pt x="56389" y="2162354"/>
                  <a:pt x="48326" y="2068286"/>
                </a:cubicBezTo>
                <a:cubicBezTo>
                  <a:pt x="45469" y="2034955"/>
                  <a:pt x="33564" y="2003026"/>
                  <a:pt x="26555" y="1970315"/>
                </a:cubicBezTo>
                <a:cubicBezTo>
                  <a:pt x="15143" y="1917060"/>
                  <a:pt x="14174" y="1906918"/>
                  <a:pt x="4783" y="1850572"/>
                </a:cubicBezTo>
                <a:cubicBezTo>
                  <a:pt x="8788" y="1690359"/>
                  <a:pt x="-22858" y="1499736"/>
                  <a:pt x="37440" y="1338943"/>
                </a:cubicBezTo>
                <a:cubicBezTo>
                  <a:pt x="60464" y="1277546"/>
                  <a:pt x="46740" y="1296988"/>
                  <a:pt x="80983" y="1262743"/>
                </a:cubicBezTo>
                <a:cubicBezTo>
                  <a:pt x="103639" y="1172122"/>
                  <a:pt x="76053" y="1261718"/>
                  <a:pt x="113640" y="1186543"/>
                </a:cubicBezTo>
                <a:cubicBezTo>
                  <a:pt x="162511" y="1088801"/>
                  <a:pt x="66102" y="1243807"/>
                  <a:pt x="146297" y="1099457"/>
                </a:cubicBezTo>
                <a:cubicBezTo>
                  <a:pt x="155108" y="1083597"/>
                  <a:pt x="168410" y="1070678"/>
                  <a:pt x="178955" y="1055915"/>
                </a:cubicBezTo>
                <a:cubicBezTo>
                  <a:pt x="186559" y="1045269"/>
                  <a:pt x="192350" y="1033308"/>
                  <a:pt x="200726" y="1023257"/>
                </a:cubicBezTo>
                <a:cubicBezTo>
                  <a:pt x="210581" y="1011430"/>
                  <a:pt x="223932" y="1002752"/>
                  <a:pt x="233383" y="990600"/>
                </a:cubicBezTo>
                <a:cubicBezTo>
                  <a:pt x="336479" y="858049"/>
                  <a:pt x="229007" y="967976"/>
                  <a:pt x="309583" y="903515"/>
                </a:cubicBezTo>
                <a:cubicBezTo>
                  <a:pt x="317597" y="897104"/>
                  <a:pt x="322175" y="886333"/>
                  <a:pt x="331355" y="881743"/>
                </a:cubicBezTo>
                <a:cubicBezTo>
                  <a:pt x="344736" y="875052"/>
                  <a:pt x="360383" y="874486"/>
                  <a:pt x="374897" y="870857"/>
                </a:cubicBezTo>
                <a:cubicBezTo>
                  <a:pt x="379149" y="849598"/>
                  <a:pt x="393743" y="764927"/>
                  <a:pt x="407555" y="751115"/>
                </a:cubicBezTo>
                <a:cubicBezTo>
                  <a:pt x="457078" y="701589"/>
                  <a:pt x="423633" y="737882"/>
                  <a:pt x="494640" y="631372"/>
                </a:cubicBezTo>
                <a:cubicBezTo>
                  <a:pt x="500333" y="622832"/>
                  <a:pt x="509733" y="617393"/>
                  <a:pt x="516412" y="609600"/>
                </a:cubicBezTo>
                <a:cubicBezTo>
                  <a:pt x="531533" y="591959"/>
                  <a:pt x="544835" y="572813"/>
                  <a:pt x="559955" y="555172"/>
                </a:cubicBezTo>
                <a:cubicBezTo>
                  <a:pt x="566634" y="547380"/>
                  <a:pt x="575156" y="541284"/>
                  <a:pt x="581726" y="533400"/>
                </a:cubicBezTo>
                <a:cubicBezTo>
                  <a:pt x="593341" y="519462"/>
                  <a:pt x="601554" y="502686"/>
                  <a:pt x="614383" y="489857"/>
                </a:cubicBezTo>
                <a:cubicBezTo>
                  <a:pt x="627212" y="477028"/>
                  <a:pt x="644440" y="469337"/>
                  <a:pt x="657926" y="457200"/>
                </a:cubicBezTo>
                <a:cubicBezTo>
                  <a:pt x="744312" y="379453"/>
                  <a:pt x="689201" y="403233"/>
                  <a:pt x="755897" y="381000"/>
                </a:cubicBezTo>
                <a:cubicBezTo>
                  <a:pt x="763154" y="370114"/>
                  <a:pt x="768418" y="357594"/>
                  <a:pt x="777669" y="348343"/>
                </a:cubicBezTo>
                <a:cubicBezTo>
                  <a:pt x="832735" y="293278"/>
                  <a:pt x="896857" y="259631"/>
                  <a:pt x="962726" y="217715"/>
                </a:cubicBezTo>
                <a:cubicBezTo>
                  <a:pt x="995697" y="196733"/>
                  <a:pt x="1035870" y="190044"/>
                  <a:pt x="1071583" y="174172"/>
                </a:cubicBezTo>
                <a:cubicBezTo>
                  <a:pt x="1133882" y="146484"/>
                  <a:pt x="1193541" y="112899"/>
                  <a:pt x="1256640" y="87086"/>
                </a:cubicBezTo>
                <a:cubicBezTo>
                  <a:pt x="1273765" y="80080"/>
                  <a:pt x="1293040" y="80360"/>
                  <a:pt x="1311069" y="76200"/>
                </a:cubicBezTo>
                <a:cubicBezTo>
                  <a:pt x="1340225" y="69472"/>
                  <a:pt x="1368814" y="60297"/>
                  <a:pt x="1398155" y="54429"/>
                </a:cubicBezTo>
                <a:cubicBezTo>
                  <a:pt x="1441441" y="45772"/>
                  <a:pt x="1485311" y="40328"/>
                  <a:pt x="1528783" y="32657"/>
                </a:cubicBezTo>
                <a:cubicBezTo>
                  <a:pt x="1547004" y="29442"/>
                  <a:pt x="1564853" y="24067"/>
                  <a:pt x="1583212" y="21772"/>
                </a:cubicBezTo>
                <a:cubicBezTo>
                  <a:pt x="1631758" y="15704"/>
                  <a:pt x="1802655" y="3217"/>
                  <a:pt x="1844469" y="0"/>
                </a:cubicBezTo>
                <a:cubicBezTo>
                  <a:pt x="2278048" y="96354"/>
                  <a:pt x="1745589" y="-15285"/>
                  <a:pt x="2922155" y="43543"/>
                </a:cubicBezTo>
                <a:cubicBezTo>
                  <a:pt x="2959991" y="45435"/>
                  <a:pt x="2993348" y="72128"/>
                  <a:pt x="3031012" y="76200"/>
                </a:cubicBezTo>
                <a:cubicBezTo>
                  <a:pt x="3128483" y="86737"/>
                  <a:pt x="3226955" y="83457"/>
                  <a:pt x="3324926" y="87086"/>
                </a:cubicBezTo>
                <a:cubicBezTo>
                  <a:pt x="3526992" y="115953"/>
                  <a:pt x="3500237" y="110075"/>
                  <a:pt x="3836555" y="195943"/>
                </a:cubicBezTo>
                <a:cubicBezTo>
                  <a:pt x="3863330" y="202779"/>
                  <a:pt x="3887097" y="218337"/>
                  <a:pt x="3912755" y="228600"/>
                </a:cubicBezTo>
                <a:cubicBezTo>
                  <a:pt x="3941540" y="240114"/>
                  <a:pt x="3971657" y="248340"/>
                  <a:pt x="3999840" y="261257"/>
                </a:cubicBezTo>
                <a:cubicBezTo>
                  <a:pt x="4058847" y="288302"/>
                  <a:pt x="4115955" y="319314"/>
                  <a:pt x="4174012" y="348343"/>
                </a:cubicBezTo>
                <a:lnTo>
                  <a:pt x="4239326" y="381000"/>
                </a:lnTo>
                <a:cubicBezTo>
                  <a:pt x="4304560" y="413617"/>
                  <a:pt x="4384469" y="395515"/>
                  <a:pt x="4457040" y="402772"/>
                </a:cubicBezTo>
                <a:cubicBezTo>
                  <a:pt x="4568803" y="430711"/>
                  <a:pt x="4430282" y="392737"/>
                  <a:pt x="4544126" y="435429"/>
                </a:cubicBezTo>
                <a:cubicBezTo>
                  <a:pt x="4587102" y="451545"/>
                  <a:pt x="4631473" y="463696"/>
                  <a:pt x="4674755" y="478972"/>
                </a:cubicBezTo>
                <a:cubicBezTo>
                  <a:pt x="4693181" y="485475"/>
                  <a:pt x="4711040" y="493486"/>
                  <a:pt x="4729183" y="500743"/>
                </a:cubicBezTo>
                <a:lnTo>
                  <a:pt x="4783612" y="555172"/>
                </a:lnTo>
                <a:cubicBezTo>
                  <a:pt x="4796695" y="568255"/>
                  <a:pt x="4790010" y="591650"/>
                  <a:pt x="4794497" y="609600"/>
                </a:cubicBezTo>
                <a:cubicBezTo>
                  <a:pt x="4797280" y="620732"/>
                  <a:pt x="4801754" y="631371"/>
                  <a:pt x="4805383" y="642257"/>
                </a:cubicBezTo>
                <a:cubicBezTo>
                  <a:pt x="4801754" y="693057"/>
                  <a:pt x="4802870" y="744421"/>
                  <a:pt x="4794497" y="794657"/>
                </a:cubicBezTo>
                <a:cubicBezTo>
                  <a:pt x="4791829" y="810664"/>
                  <a:pt x="4781727" y="824698"/>
                  <a:pt x="4772726" y="838200"/>
                </a:cubicBezTo>
                <a:cubicBezTo>
                  <a:pt x="4761968" y="854338"/>
                  <a:pt x="4717020" y="886452"/>
                  <a:pt x="4707412" y="892629"/>
                </a:cubicBezTo>
                <a:cubicBezTo>
                  <a:pt x="4624618" y="945854"/>
                  <a:pt x="4565812" y="975803"/>
                  <a:pt x="4478812" y="1023257"/>
                </a:cubicBezTo>
                <a:cubicBezTo>
                  <a:pt x="4441663" y="1043520"/>
                  <a:pt x="4409316" y="1073035"/>
                  <a:pt x="4369955" y="1088572"/>
                </a:cubicBezTo>
                <a:cubicBezTo>
                  <a:pt x="4236815" y="1141127"/>
                  <a:pt x="4116359" y="1188209"/>
                  <a:pt x="3978069" y="1197429"/>
                </a:cubicBezTo>
                <a:cubicBezTo>
                  <a:pt x="3898335" y="1202745"/>
                  <a:pt x="3818412" y="1204686"/>
                  <a:pt x="3738583" y="1208315"/>
                </a:cubicBezTo>
                <a:cubicBezTo>
                  <a:pt x="3655126" y="1204686"/>
                  <a:pt x="3571434" y="1204666"/>
                  <a:pt x="3488212" y="1197429"/>
                </a:cubicBezTo>
                <a:cubicBezTo>
                  <a:pt x="3404364" y="1190138"/>
                  <a:pt x="3321428" y="1174606"/>
                  <a:pt x="3237840" y="1164772"/>
                </a:cubicBezTo>
                <a:cubicBezTo>
                  <a:pt x="3198036" y="1160089"/>
                  <a:pt x="3158011" y="1157515"/>
                  <a:pt x="3118097" y="1153886"/>
                </a:cubicBezTo>
                <a:cubicBezTo>
                  <a:pt x="3067297" y="1139372"/>
                  <a:pt x="3015819" y="1127050"/>
                  <a:pt x="2965697" y="1110343"/>
                </a:cubicBezTo>
                <a:cubicBezTo>
                  <a:pt x="2939481" y="1101604"/>
                  <a:pt x="2917121" y="1078443"/>
                  <a:pt x="2889497" y="1077686"/>
                </a:cubicBezTo>
                <a:cubicBezTo>
                  <a:pt x="2650074" y="1071127"/>
                  <a:pt x="2410526" y="1084943"/>
                  <a:pt x="2171040" y="1088572"/>
                </a:cubicBezTo>
                <a:cubicBezTo>
                  <a:pt x="2142012" y="1092200"/>
                  <a:pt x="2112737" y="1094224"/>
                  <a:pt x="2083955" y="1099457"/>
                </a:cubicBezTo>
                <a:cubicBezTo>
                  <a:pt x="2072665" y="1101510"/>
                  <a:pt x="2061951" y="1106081"/>
                  <a:pt x="2051297" y="1110343"/>
                </a:cubicBezTo>
                <a:cubicBezTo>
                  <a:pt x="2007500" y="1127862"/>
                  <a:pt x="1964212" y="1146629"/>
                  <a:pt x="1920669" y="1164772"/>
                </a:cubicBezTo>
                <a:cubicBezTo>
                  <a:pt x="1795182" y="1217059"/>
                  <a:pt x="1806486" y="1211391"/>
                  <a:pt x="1702955" y="1240972"/>
                </a:cubicBezTo>
                <a:cubicBezTo>
                  <a:pt x="1681183" y="1255486"/>
                  <a:pt x="1660679" y="1272110"/>
                  <a:pt x="1637640" y="1284515"/>
                </a:cubicBezTo>
                <a:cubicBezTo>
                  <a:pt x="1613309" y="1297616"/>
                  <a:pt x="1584975" y="1302689"/>
                  <a:pt x="1561440" y="1317172"/>
                </a:cubicBezTo>
                <a:cubicBezTo>
                  <a:pt x="1513353" y="1346764"/>
                  <a:pt x="1492267" y="1379067"/>
                  <a:pt x="1452583" y="1415143"/>
                </a:cubicBezTo>
                <a:cubicBezTo>
                  <a:pt x="1427829" y="1437646"/>
                  <a:pt x="1400038" y="1456802"/>
                  <a:pt x="1376383" y="1480457"/>
                </a:cubicBezTo>
                <a:cubicBezTo>
                  <a:pt x="1349974" y="1506866"/>
                  <a:pt x="1313586" y="1556930"/>
                  <a:pt x="1289297" y="1589315"/>
                </a:cubicBezTo>
                <a:cubicBezTo>
                  <a:pt x="1264767" y="1662909"/>
                  <a:pt x="1297015" y="1582389"/>
                  <a:pt x="1213097" y="1687286"/>
                </a:cubicBezTo>
                <a:cubicBezTo>
                  <a:pt x="1202960" y="1699957"/>
                  <a:pt x="1199207" y="1716644"/>
                  <a:pt x="1191326" y="1730829"/>
                </a:cubicBezTo>
                <a:cubicBezTo>
                  <a:pt x="1171633" y="1766277"/>
                  <a:pt x="1138809" y="1812181"/>
                  <a:pt x="1126012" y="1850572"/>
                </a:cubicBezTo>
                <a:cubicBezTo>
                  <a:pt x="1111819" y="1893152"/>
                  <a:pt x="1093355" y="1981200"/>
                  <a:pt x="1093355" y="1981200"/>
                </a:cubicBezTo>
                <a:cubicBezTo>
                  <a:pt x="1089726" y="2035629"/>
                  <a:pt x="1088180" y="2090236"/>
                  <a:pt x="1082469" y="2144486"/>
                </a:cubicBezTo>
                <a:cubicBezTo>
                  <a:pt x="1080903" y="2159365"/>
                  <a:pt x="1074517" y="2173358"/>
                  <a:pt x="1071583" y="2188029"/>
                </a:cubicBezTo>
                <a:cubicBezTo>
                  <a:pt x="1016077" y="2465560"/>
                  <a:pt x="1081496" y="2165196"/>
                  <a:pt x="1028040" y="2405743"/>
                </a:cubicBezTo>
                <a:cubicBezTo>
                  <a:pt x="1011485" y="2604417"/>
                  <a:pt x="1000897" y="2623088"/>
                  <a:pt x="1060697" y="2884715"/>
                </a:cubicBezTo>
                <a:cubicBezTo>
                  <a:pt x="1064740" y="2902402"/>
                  <a:pt x="1089726" y="2906486"/>
                  <a:pt x="1104240" y="2917372"/>
                </a:cubicBezTo>
                <a:cubicBezTo>
                  <a:pt x="1076761" y="3027295"/>
                  <a:pt x="1098801" y="2953911"/>
                  <a:pt x="995383" y="3145972"/>
                </a:cubicBezTo>
                <a:cubicBezTo>
                  <a:pt x="977671" y="3178865"/>
                  <a:pt x="959098" y="3211286"/>
                  <a:pt x="940955" y="3243943"/>
                </a:cubicBezTo>
                <a:cubicBezTo>
                  <a:pt x="925899" y="3271044"/>
                  <a:pt x="920723" y="3302626"/>
                  <a:pt x="908297" y="3331029"/>
                </a:cubicBezTo>
                <a:cubicBezTo>
                  <a:pt x="895289" y="3360763"/>
                  <a:pt x="879269" y="3389086"/>
                  <a:pt x="864755" y="3418115"/>
                </a:cubicBezTo>
                <a:cubicBezTo>
                  <a:pt x="859624" y="3428378"/>
                  <a:pt x="859442" y="3440741"/>
                  <a:pt x="853869" y="3450772"/>
                </a:cubicBezTo>
                <a:cubicBezTo>
                  <a:pt x="841162" y="3473645"/>
                  <a:pt x="824840" y="3494315"/>
                  <a:pt x="810326" y="3516086"/>
                </a:cubicBezTo>
                <a:lnTo>
                  <a:pt x="788555" y="3548743"/>
                </a:lnTo>
                <a:cubicBezTo>
                  <a:pt x="712355" y="3545114"/>
                  <a:pt x="635998" y="3543940"/>
                  <a:pt x="559955" y="3537857"/>
                </a:cubicBezTo>
                <a:cubicBezTo>
                  <a:pt x="526546" y="3535184"/>
                  <a:pt x="508899" y="3525315"/>
                  <a:pt x="483755" y="3505200"/>
                </a:cubicBezTo>
                <a:cubicBezTo>
                  <a:pt x="475741" y="3498789"/>
                  <a:pt x="469997" y="3489840"/>
                  <a:pt x="461983" y="3483429"/>
                </a:cubicBezTo>
                <a:cubicBezTo>
                  <a:pt x="379093" y="3417117"/>
                  <a:pt x="490593" y="3522923"/>
                  <a:pt x="385783" y="3418115"/>
                </a:cubicBezTo>
                <a:cubicBezTo>
                  <a:pt x="377020" y="3383065"/>
                  <a:pt x="368383" y="3327771"/>
                  <a:pt x="331355" y="3309257"/>
                </a:cubicBezTo>
                <a:cubicBezTo>
                  <a:pt x="316841" y="3302000"/>
                  <a:pt x="301314" y="3296487"/>
                  <a:pt x="287812" y="3287486"/>
                </a:cubicBezTo>
                <a:cubicBezTo>
                  <a:pt x="205274" y="3232462"/>
                  <a:pt x="318723" y="3292058"/>
                  <a:pt x="244269" y="3254829"/>
                </a:cubicBezTo>
                <a:lnTo>
                  <a:pt x="102755" y="2460172"/>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367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1544-D188-4E29-B297-ADEB99BFC651}"/>
              </a:ext>
            </a:extLst>
          </p:cNvPr>
          <p:cNvSpPr>
            <a:spLocks noGrp="1"/>
          </p:cNvSpPr>
          <p:nvPr>
            <p:ph type="title"/>
          </p:nvPr>
        </p:nvSpPr>
        <p:spPr/>
        <p:txBody>
          <a:bodyPr/>
          <a:lstStyle/>
          <a:p>
            <a:r>
              <a:rPr lang="en-US" dirty="0"/>
              <a:t>Water Quality</a:t>
            </a:r>
          </a:p>
        </p:txBody>
      </p:sp>
      <p:sp>
        <p:nvSpPr>
          <p:cNvPr id="3" name="Content Placeholder 2">
            <a:extLst>
              <a:ext uri="{FF2B5EF4-FFF2-40B4-BE49-F238E27FC236}">
                <a16:creationId xmlns:a16="http://schemas.microsoft.com/office/drawing/2014/main" id="{C48BBDA4-E31A-4C9B-BB53-197161343384}"/>
              </a:ext>
            </a:extLst>
          </p:cNvPr>
          <p:cNvSpPr>
            <a:spLocks noGrp="1"/>
          </p:cNvSpPr>
          <p:nvPr>
            <p:ph idx="1"/>
          </p:nvPr>
        </p:nvSpPr>
        <p:spPr/>
        <p:txBody>
          <a:bodyPr/>
          <a:lstStyle/>
          <a:p>
            <a:pPr marL="0" indent="0">
              <a:buNone/>
            </a:pPr>
            <a:endParaRPr lang="en-US" dirty="0"/>
          </a:p>
          <a:p>
            <a:r>
              <a:rPr lang="en-US" dirty="0"/>
              <a:t> 	Flow/Discharge-Orleans, </a:t>
            </a:r>
            <a:r>
              <a:rPr lang="en-US" dirty="0" err="1"/>
              <a:t>Seiad</a:t>
            </a:r>
            <a:r>
              <a:rPr lang="en-US" dirty="0"/>
              <a:t> Valley and Iron Gate-USGS</a:t>
            </a:r>
          </a:p>
          <a:p>
            <a:r>
              <a:rPr lang="en-US" dirty="0"/>
              <a:t>	Realtime Water Quality w/ </a:t>
            </a:r>
            <a:r>
              <a:rPr lang="en-US" dirty="0" err="1"/>
              <a:t>DataSondes</a:t>
            </a:r>
            <a:r>
              <a:rPr lang="en-US" dirty="0"/>
              <a:t>-Orleans, </a:t>
            </a:r>
            <a:r>
              <a:rPr lang="en-US" dirty="0" err="1"/>
              <a:t>Seiad</a:t>
            </a:r>
            <a:r>
              <a:rPr lang="en-US" dirty="0"/>
              <a:t> Valley, 	Walker Bridge, Shasta, Iron Gate-Karuk, USGS, RES</a:t>
            </a:r>
          </a:p>
          <a:p>
            <a:r>
              <a:rPr lang="en-US" dirty="0"/>
              <a:t>	Water Quality- Grab Samples-Karuk, RES</a:t>
            </a:r>
          </a:p>
          <a:p>
            <a:r>
              <a:rPr lang="en-US" dirty="0"/>
              <a:t>         Water Temperature -Data Loggers-Tributaries- Karuk, MKWC </a:t>
            </a:r>
          </a:p>
          <a:p>
            <a:pPr marL="914400" lvl="2" indent="0">
              <a:buNone/>
            </a:pPr>
            <a:endParaRPr lang="en-US" dirty="0"/>
          </a:p>
        </p:txBody>
      </p:sp>
    </p:spTree>
    <p:extLst>
      <p:ext uri="{BB962C8B-B14F-4D97-AF65-F5344CB8AC3E}">
        <p14:creationId xmlns:p14="http://schemas.microsoft.com/office/powerpoint/2010/main" val="1773161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42EF-256E-4C07-BD35-87BEDC2CF98E}"/>
              </a:ext>
            </a:extLst>
          </p:cNvPr>
          <p:cNvSpPr>
            <a:spLocks noGrp="1"/>
          </p:cNvSpPr>
          <p:nvPr>
            <p:ph type="title"/>
          </p:nvPr>
        </p:nvSpPr>
        <p:spPr/>
        <p:txBody>
          <a:bodyPr/>
          <a:lstStyle/>
          <a:p>
            <a:r>
              <a:rPr lang="en-US" dirty="0"/>
              <a:t>Fish Monitoring</a:t>
            </a:r>
          </a:p>
        </p:txBody>
      </p:sp>
      <p:sp>
        <p:nvSpPr>
          <p:cNvPr id="3" name="Content Placeholder 2">
            <a:extLst>
              <a:ext uri="{FF2B5EF4-FFF2-40B4-BE49-F238E27FC236}">
                <a16:creationId xmlns:a16="http://schemas.microsoft.com/office/drawing/2014/main" id="{F1906442-8305-4FA6-ABCD-F21B14BA9856}"/>
              </a:ext>
            </a:extLst>
          </p:cNvPr>
          <p:cNvSpPr>
            <a:spLocks noGrp="1"/>
          </p:cNvSpPr>
          <p:nvPr>
            <p:ph idx="1"/>
          </p:nvPr>
        </p:nvSpPr>
        <p:spPr/>
        <p:txBody>
          <a:bodyPr>
            <a:normAutofit fontScale="92500" lnSpcReduction="10000"/>
          </a:bodyPr>
          <a:lstStyle/>
          <a:p>
            <a:r>
              <a:rPr lang="en-US" dirty="0"/>
              <a:t>Fall Run Chinook Spawning Tributaries – Karuk, MKWC, CDFW, Klamath NF, Six Rivers NF</a:t>
            </a:r>
          </a:p>
          <a:p>
            <a:r>
              <a:rPr lang="en-US" dirty="0"/>
              <a:t>Fall Run Chinook Spawning Mainstem- Stateline to Happy Camp-Arcata USFWS Office, Karuk, Yurok, RES</a:t>
            </a:r>
          </a:p>
          <a:p>
            <a:r>
              <a:rPr lang="en-US" dirty="0"/>
              <a:t>Coho Spawning Tributaries- Karuk, MKWC</a:t>
            </a:r>
          </a:p>
          <a:p>
            <a:r>
              <a:rPr lang="en-US" dirty="0"/>
              <a:t>Coho Spawning Mainstem-Karuk, Arcata FWS</a:t>
            </a:r>
          </a:p>
          <a:p>
            <a:r>
              <a:rPr lang="en-US" dirty="0"/>
              <a:t>Summer Steelhead Spring Chinook Snorkel Counts- Klamath NF, Six Rivers NF, Karuk, MKWC</a:t>
            </a:r>
          </a:p>
          <a:p>
            <a:r>
              <a:rPr lang="en-US" dirty="0"/>
              <a:t>Mainstem SONAR/Tangle Netting at Iron Gate- </a:t>
            </a:r>
            <a:r>
              <a:rPr lang="en-US" dirty="0" err="1"/>
              <a:t>CalTrout</a:t>
            </a:r>
            <a:r>
              <a:rPr lang="en-US" dirty="0"/>
              <a:t>, Karuk, Yurok, CDFW, Keith Denton</a:t>
            </a:r>
          </a:p>
          <a:p>
            <a:r>
              <a:rPr lang="en-US" dirty="0"/>
              <a:t>Mainstem Radio Telemetry above Iron Gate-Karuk, </a:t>
            </a:r>
            <a:r>
              <a:rPr lang="en-US" dirty="0" err="1"/>
              <a:t>CalTrout</a:t>
            </a:r>
            <a:r>
              <a:rPr lang="en-US" dirty="0"/>
              <a:t>, CADFW,ODFW</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593486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D568-7C56-40B7-B727-67D857A2D2FC}"/>
              </a:ext>
            </a:extLst>
          </p:cNvPr>
          <p:cNvSpPr>
            <a:spLocks noGrp="1"/>
          </p:cNvSpPr>
          <p:nvPr>
            <p:ph type="title"/>
          </p:nvPr>
        </p:nvSpPr>
        <p:spPr/>
        <p:txBody>
          <a:bodyPr/>
          <a:lstStyle/>
          <a:p>
            <a:r>
              <a:rPr lang="en-US" dirty="0"/>
              <a:t>Mainstem Klamath Spawning Surveys</a:t>
            </a:r>
          </a:p>
        </p:txBody>
      </p:sp>
      <p:pic>
        <p:nvPicPr>
          <p:cNvPr id="6" name="Content Placeholder 5">
            <a:extLst>
              <a:ext uri="{FF2B5EF4-FFF2-40B4-BE49-F238E27FC236}">
                <a16:creationId xmlns:a16="http://schemas.microsoft.com/office/drawing/2014/main" id="{F721E29F-01E3-46AC-A452-BB327666E2C3}"/>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5400000">
            <a:off x="1252538" y="2369741"/>
            <a:ext cx="4352925" cy="3264693"/>
          </a:xfrm>
        </p:spPr>
      </p:pic>
      <p:pic>
        <p:nvPicPr>
          <p:cNvPr id="8" name="Content Placeholder 7">
            <a:extLst>
              <a:ext uri="{FF2B5EF4-FFF2-40B4-BE49-F238E27FC236}">
                <a16:creationId xmlns:a16="http://schemas.microsoft.com/office/drawing/2014/main" id="{FD3CEE15-F769-4098-9526-4E2B214D58A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213746" y="1690688"/>
            <a:ext cx="5181600" cy="2914650"/>
          </a:xfrm>
        </p:spPr>
      </p:pic>
      <p:pic>
        <p:nvPicPr>
          <p:cNvPr id="10" name="Picture 9">
            <a:extLst>
              <a:ext uri="{FF2B5EF4-FFF2-40B4-BE49-F238E27FC236}">
                <a16:creationId xmlns:a16="http://schemas.microsoft.com/office/drawing/2014/main" id="{E003D373-8E51-4654-81D9-80A206A058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13774" y="3044159"/>
            <a:ext cx="4163144" cy="3122358"/>
          </a:xfrm>
          <a:prstGeom prst="rect">
            <a:avLst/>
          </a:prstGeom>
        </p:spPr>
      </p:pic>
      <p:sp>
        <p:nvSpPr>
          <p:cNvPr id="11" name="TextBox 10">
            <a:extLst>
              <a:ext uri="{FF2B5EF4-FFF2-40B4-BE49-F238E27FC236}">
                <a16:creationId xmlns:a16="http://schemas.microsoft.com/office/drawing/2014/main" id="{09DB105B-FDA5-4AA8-AE70-F273FB3AFEDE}"/>
              </a:ext>
            </a:extLst>
          </p:cNvPr>
          <p:cNvSpPr txBox="1"/>
          <p:nvPr/>
        </p:nvSpPr>
        <p:spPr>
          <a:xfrm>
            <a:off x="5466735" y="5191432"/>
            <a:ext cx="336743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Carcass Mark and Recapture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Redd 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Live 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Tissue, Scale, Otolith, Gut/Stomach/Kidney </a:t>
            </a:r>
          </a:p>
        </p:txBody>
      </p:sp>
    </p:spTree>
    <p:extLst>
      <p:ext uri="{BB962C8B-B14F-4D97-AF65-F5344CB8AC3E}">
        <p14:creationId xmlns:p14="http://schemas.microsoft.com/office/powerpoint/2010/main" val="3628935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lgn="l" rtl="0">
              <a:lnSpc>
                <a:spcPct val="90000"/>
              </a:lnSpc>
              <a:spcBef>
                <a:spcPts val="0"/>
              </a:spcBef>
              <a:spcAft>
                <a:spcPts val="0"/>
              </a:spcAft>
              <a:buClr>
                <a:schemeClr val="dk1"/>
              </a:buClr>
              <a:buSzPts val="4400"/>
            </a:pPr>
            <a:r>
              <a:rPr lang="en-US" dirty="0"/>
              <a:t>Monitoring with SONAR </a:t>
            </a:r>
            <a:br>
              <a:rPr lang="en-US" dirty="0"/>
            </a:br>
            <a:endParaRPr dirty="0"/>
          </a:p>
        </p:txBody>
      </p:sp>
      <p:sp>
        <p:nvSpPr>
          <p:cNvPr id="119" name="Google Shape;11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indent="-457200"/>
            <a:r>
              <a:rPr lang="en-US" dirty="0"/>
              <a:t>ARIS 1800 multi-beam SONAR in the mainstem Klamath River approximately 200 meters below the former Iron Gate dam</a:t>
            </a:r>
          </a:p>
          <a:p>
            <a:pPr marL="685800" indent="-457200"/>
            <a:r>
              <a:rPr lang="en-US" dirty="0"/>
              <a:t> The SONAR records movie-like imagery of a cone shaped cross section of the river and thereby any fish migrating up or downstream</a:t>
            </a:r>
            <a:endParaRPr dirty="0"/>
          </a:p>
        </p:txBody>
      </p:sp>
      <p:pic>
        <p:nvPicPr>
          <p:cNvPr id="3" name="Picture 2">
            <a:extLst>
              <a:ext uri="{FF2B5EF4-FFF2-40B4-BE49-F238E27FC236}">
                <a16:creationId xmlns:a16="http://schemas.microsoft.com/office/drawing/2014/main" id="{15E1513A-A046-45F3-B8E1-DA017C5F42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4074850"/>
            <a:ext cx="3988381" cy="2243464"/>
          </a:xfrm>
          <a:prstGeom prst="rect">
            <a:avLst/>
          </a:prstGeom>
        </p:spPr>
      </p:pic>
      <p:pic>
        <p:nvPicPr>
          <p:cNvPr id="2" name="Picture 1">
            <a:extLst>
              <a:ext uri="{FF2B5EF4-FFF2-40B4-BE49-F238E27FC236}">
                <a16:creationId xmlns:a16="http://schemas.microsoft.com/office/drawing/2014/main" id="{CAB6CAAD-3C34-4ED3-BEDF-EE4FB34ED8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3137" y="3939282"/>
            <a:ext cx="4438650" cy="2514600"/>
          </a:xfrm>
          <a:prstGeom prst="rect">
            <a:avLst/>
          </a:prstGeom>
        </p:spPr>
      </p:pic>
    </p:spTree>
    <p:extLst>
      <p:ext uri="{BB962C8B-B14F-4D97-AF65-F5344CB8AC3E}">
        <p14:creationId xmlns:p14="http://schemas.microsoft.com/office/powerpoint/2010/main" val="41350488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1b290ebffe_0_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113" name="Google Shape;113;g31b290ebffe_0_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KlamathSonarExample">
            <a:hlinkClick r:id="" action="ppaction://media"/>
            <a:extLst>
              <a:ext uri="{FF2B5EF4-FFF2-40B4-BE49-F238E27FC236}">
                <a16:creationId xmlns:a16="http://schemas.microsoft.com/office/drawing/2014/main" id="{1BC6A210-C105-4FA2-A4DF-A0FC004BC9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9100" y="0"/>
            <a:ext cx="8813800" cy="6858000"/>
          </a:xfrm>
          <a:prstGeom prst="rect">
            <a:avLst/>
          </a:prstGeom>
        </p:spPr>
      </p:pic>
    </p:spTree>
    <p:extLst>
      <p:ext uri="{BB962C8B-B14F-4D97-AF65-F5344CB8AC3E}">
        <p14:creationId xmlns:p14="http://schemas.microsoft.com/office/powerpoint/2010/main" val="383633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CCD98D-2639-00DE-88B0-E00DCC3E3A78}"/>
              </a:ext>
            </a:extLst>
          </p:cNvPr>
          <p:cNvSpPr>
            <a:spLocks noGrp="1"/>
          </p:cNvSpPr>
          <p:nvPr>
            <p:ph type="title"/>
          </p:nvPr>
        </p:nvSpPr>
        <p:spPr>
          <a:xfrm>
            <a:off x="312135" y="2798920"/>
            <a:ext cx="3168385" cy="1810109"/>
          </a:xfrm>
        </p:spPr>
        <p:txBody>
          <a:bodyPr>
            <a:normAutofit/>
          </a:bodyPr>
          <a:lstStyle/>
          <a:p>
            <a:r>
              <a:rPr lang="en-US" dirty="0">
                <a:ea typeface="Calibri"/>
                <a:cs typeface="Calibri"/>
              </a:rPr>
              <a:t>Why Now? </a:t>
            </a:r>
            <a:endParaRPr lang="en-US" dirty="0"/>
          </a:p>
        </p:txBody>
      </p:sp>
      <p:grpSp>
        <p:nvGrpSpPr>
          <p:cNvPr id="7" name="Group 6">
            <a:extLst>
              <a:ext uri="{FF2B5EF4-FFF2-40B4-BE49-F238E27FC236}">
                <a16:creationId xmlns:a16="http://schemas.microsoft.com/office/drawing/2014/main" id="{999CAA10-27D1-4A26-C582-A59A3AF7A52C}"/>
              </a:ext>
            </a:extLst>
          </p:cNvPr>
          <p:cNvGrpSpPr/>
          <p:nvPr/>
        </p:nvGrpSpPr>
        <p:grpSpPr>
          <a:xfrm>
            <a:off x="2" y="10"/>
            <a:ext cx="12191999" cy="3154014"/>
            <a:chOff x="2" y="10"/>
            <a:chExt cx="12191999" cy="3154014"/>
          </a:xfrm>
        </p:grpSpPr>
        <p:pic>
          <p:nvPicPr>
            <p:cNvPr id="5" name="Picture 2" descr="Endangered Klamath suckers">
              <a:extLst>
                <a:ext uri="{FF2B5EF4-FFF2-40B4-BE49-F238E27FC236}">
                  <a16:creationId xmlns:a16="http://schemas.microsoft.com/office/drawing/2014/main" id="{1C95E21B-1927-A707-55DD-FF74021CD53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20A4A6-51EB-D600-355B-7807D58ADC76}"/>
                </a:ext>
              </a:extLst>
            </p:cNvPr>
            <p:cNvSpPr txBox="1"/>
            <p:nvPr/>
          </p:nvSpPr>
          <p:spPr>
            <a:xfrm>
              <a:off x="2098" y="2408205"/>
              <a:ext cx="11880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onstantia"/>
                  <a:ea typeface="+mn-ea"/>
                  <a:cs typeface="+mn-cs"/>
                </a:rPr>
                <a:t>Photo by USGS</a:t>
              </a:r>
            </a:p>
          </p:txBody>
        </p:sp>
      </p:grpSp>
      <p:sp>
        <p:nvSpPr>
          <p:cNvPr id="3" name="Content Placeholder 2">
            <a:extLst>
              <a:ext uri="{FF2B5EF4-FFF2-40B4-BE49-F238E27FC236}">
                <a16:creationId xmlns:a16="http://schemas.microsoft.com/office/drawing/2014/main" id="{60CE1E86-011E-4B5B-F734-562A2917ADBF}"/>
              </a:ext>
            </a:extLst>
          </p:cNvPr>
          <p:cNvSpPr>
            <a:spLocks noGrp="1"/>
          </p:cNvSpPr>
          <p:nvPr>
            <p:ph idx="1"/>
          </p:nvPr>
        </p:nvSpPr>
        <p:spPr>
          <a:xfrm>
            <a:off x="3100437" y="2046431"/>
            <a:ext cx="8756264" cy="4493347"/>
          </a:xfrm>
          <a:solidFill>
            <a:srgbClr val="ECEBE9">
              <a:alpha val="70980"/>
            </a:srgbClr>
          </a:solidFill>
        </p:spPr>
        <p:txBody>
          <a:bodyPr vert="horz" lIns="91440" tIns="45720" rIns="91440" bIns="45720" rtlCol="0" anchor="ctr">
            <a:noAutofit/>
          </a:bodyPr>
          <a:lstStyle/>
          <a:p>
            <a:pPr marL="0" indent="0">
              <a:lnSpc>
                <a:spcPct val="90000"/>
              </a:lnSpc>
              <a:buNone/>
            </a:pPr>
            <a:r>
              <a:rPr lang="en-US" b="1" dirty="0">
                <a:ea typeface="+mn-lt"/>
                <a:cs typeface="+mn-lt"/>
              </a:rPr>
              <a:t>Context:</a:t>
            </a:r>
            <a:br>
              <a:rPr lang="en-US" b="1" dirty="0">
                <a:ea typeface="+mn-lt"/>
                <a:cs typeface="+mn-lt"/>
              </a:rPr>
            </a:br>
            <a:endParaRPr lang="en-US" b="1" dirty="0">
              <a:ea typeface="+mn-lt"/>
              <a:cs typeface="+mn-lt"/>
            </a:endParaRPr>
          </a:p>
          <a:p>
            <a:pPr>
              <a:lnSpc>
                <a:spcPct val="90000"/>
              </a:lnSpc>
            </a:pPr>
            <a:r>
              <a:rPr lang="en-US" dirty="0">
                <a:ea typeface="+mn-lt"/>
                <a:cs typeface="+mn-lt"/>
              </a:rPr>
              <a:t>IFRMP stakeholder-driven process (2017-2023) paved the way by identifying key restoration and monitoring goals in anticipation of dam removal. </a:t>
            </a:r>
          </a:p>
          <a:p>
            <a:pPr>
              <a:lnSpc>
                <a:spcPct val="90000"/>
              </a:lnSpc>
            </a:pPr>
            <a:endParaRPr lang="en-US" dirty="0">
              <a:ea typeface="+mn-lt"/>
              <a:cs typeface="+mn-lt"/>
            </a:endParaRPr>
          </a:p>
          <a:p>
            <a:pPr>
              <a:lnSpc>
                <a:spcPct val="90000"/>
              </a:lnSpc>
            </a:pPr>
            <a:r>
              <a:rPr lang="en-US" dirty="0">
                <a:ea typeface="+mn-lt"/>
                <a:cs typeface="+mn-lt"/>
              </a:rPr>
              <a:t>Federal dollars form BIL and IRA have tackled some high priority restoration and monitoring needs but a lot more work needs to be done. </a:t>
            </a:r>
          </a:p>
          <a:p>
            <a:pPr>
              <a:lnSpc>
                <a:spcPct val="90000"/>
              </a:lnSpc>
            </a:pPr>
            <a:endParaRPr lang="en-US" b="1" dirty="0">
              <a:ea typeface="+mn-lt"/>
              <a:cs typeface="+mn-lt"/>
            </a:endParaRPr>
          </a:p>
          <a:p>
            <a:pPr>
              <a:lnSpc>
                <a:spcPct val="90000"/>
              </a:lnSpc>
            </a:pPr>
            <a:r>
              <a:rPr lang="en-US" dirty="0">
                <a:ea typeface="+mn-lt"/>
                <a:cs typeface="+mn-lt"/>
              </a:rPr>
              <a:t>Federal agencies expect significant restructuring, hiring constraints, and budget reductions. This will impact states, Tribes and conservation partners (ag, fish, wildlife, wetlands, water, habitat) </a:t>
            </a:r>
            <a:endParaRPr lang="en-US" dirty="0">
              <a:ea typeface="Calibri"/>
              <a:cs typeface="Calibri"/>
            </a:endParaRPr>
          </a:p>
        </p:txBody>
      </p:sp>
    </p:spTree>
    <p:extLst>
      <p:ext uri="{BB962C8B-B14F-4D97-AF65-F5344CB8AC3E}">
        <p14:creationId xmlns:p14="http://schemas.microsoft.com/office/powerpoint/2010/main" val="640296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6876" y="0"/>
            <a:ext cx="3641124" cy="364112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3428" y="4506105"/>
            <a:ext cx="3074773" cy="235190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7417" y="1407984"/>
            <a:ext cx="3065634" cy="5450016"/>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5999" y="2100657"/>
            <a:ext cx="2676010" cy="4757351"/>
          </a:xfrm>
          <a:prstGeom prst="rect">
            <a:avLst/>
          </a:prstGeom>
        </p:spPr>
      </p:pic>
      <p:sp>
        <p:nvSpPr>
          <p:cNvPr id="6" name="TextBox 5"/>
          <p:cNvSpPr txBox="1"/>
          <p:nvPr/>
        </p:nvSpPr>
        <p:spPr>
          <a:xfrm>
            <a:off x="1066800" y="203201"/>
            <a:ext cx="59600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Coho Spawning Surveys-Middle Klamath Tributaries</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5646" y="1005704"/>
            <a:ext cx="3937944" cy="3500395"/>
          </a:xfrm>
          <a:prstGeom prst="rect">
            <a:avLst/>
          </a:prstGeom>
        </p:spPr>
      </p:pic>
    </p:spTree>
    <p:extLst>
      <p:ext uri="{BB962C8B-B14F-4D97-AF65-F5344CB8AC3E}">
        <p14:creationId xmlns:p14="http://schemas.microsoft.com/office/powerpoint/2010/main" val="3903375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479F1-954B-46D1-958A-4E06E15CD805}"/>
              </a:ext>
            </a:extLst>
          </p:cNvPr>
          <p:cNvSpPr>
            <a:spLocks noGrp="1"/>
          </p:cNvSpPr>
          <p:nvPr>
            <p:ph type="title"/>
          </p:nvPr>
        </p:nvSpPr>
        <p:spPr/>
        <p:txBody>
          <a:bodyPr/>
          <a:lstStyle/>
          <a:p>
            <a:r>
              <a:rPr lang="en-US" dirty="0"/>
              <a:t>Fish Monitoring</a:t>
            </a:r>
            <a:br>
              <a:rPr lang="en-US" dirty="0"/>
            </a:br>
            <a:endParaRPr lang="en-US" dirty="0"/>
          </a:p>
        </p:txBody>
      </p:sp>
      <p:sp>
        <p:nvSpPr>
          <p:cNvPr id="3" name="Content Placeholder 2">
            <a:extLst>
              <a:ext uri="{FF2B5EF4-FFF2-40B4-BE49-F238E27FC236}">
                <a16:creationId xmlns:a16="http://schemas.microsoft.com/office/drawing/2014/main" id="{0A06F537-7244-4C1E-B0F4-F438737CC670}"/>
              </a:ext>
            </a:extLst>
          </p:cNvPr>
          <p:cNvSpPr>
            <a:spLocks noGrp="1"/>
          </p:cNvSpPr>
          <p:nvPr>
            <p:ph idx="1"/>
          </p:nvPr>
        </p:nvSpPr>
        <p:spPr>
          <a:xfrm>
            <a:off x="508000" y="1432560"/>
            <a:ext cx="10845800" cy="4744403"/>
          </a:xfrm>
        </p:spPr>
        <p:txBody>
          <a:bodyPr>
            <a:normAutofit lnSpcReduction="10000"/>
          </a:bodyPr>
          <a:lstStyle/>
          <a:p>
            <a:pPr marL="0" indent="0">
              <a:buNone/>
            </a:pPr>
            <a:r>
              <a:rPr lang="en-US" dirty="0"/>
              <a:t>Juvenile Outmigrant Monitoring Mainstem Klamath</a:t>
            </a:r>
          </a:p>
          <a:p>
            <a:r>
              <a:rPr lang="en-US" dirty="0"/>
              <a:t>Mainstem above Trinity – </a:t>
            </a:r>
            <a:r>
              <a:rPr lang="en-US" dirty="0" err="1"/>
              <a:t>Weitchpec</a:t>
            </a:r>
            <a:r>
              <a:rPr lang="en-US" dirty="0"/>
              <a:t> Trap-Yurok, Big Bar Trap-Karuk</a:t>
            </a:r>
          </a:p>
          <a:p>
            <a:r>
              <a:rPr lang="en-US" dirty="0"/>
              <a:t>Mainstem above Scott-Kinsman Traps-Karuk/USFWS</a:t>
            </a:r>
          </a:p>
          <a:p>
            <a:r>
              <a:rPr lang="en-US" dirty="0"/>
              <a:t>Mainstem above Shasta-I5 Traps and Bogus Creek Trap-USFWS</a:t>
            </a:r>
          </a:p>
          <a:p>
            <a:pPr marL="0" indent="0">
              <a:buNone/>
            </a:pPr>
            <a:endParaRPr lang="en-US" dirty="0"/>
          </a:p>
          <a:p>
            <a:pPr marL="0" indent="0">
              <a:buNone/>
            </a:pPr>
            <a:r>
              <a:rPr lang="en-US" dirty="0"/>
              <a:t>Fish Health Monitoring/Juvenile Salmonid</a:t>
            </a:r>
          </a:p>
          <a:p>
            <a:r>
              <a:rPr lang="en-US" dirty="0"/>
              <a:t>C-Shasta Spore Concentrations-Water Samples-Karuk, OSU Lab</a:t>
            </a:r>
          </a:p>
          <a:p>
            <a:r>
              <a:rPr lang="en-US" dirty="0"/>
              <a:t>C-Shasta Infection Prevalence in Juvenile Chinook- Fish Samples-Karuk, USFWS </a:t>
            </a:r>
          </a:p>
          <a:p>
            <a:r>
              <a:rPr lang="en-US" dirty="0"/>
              <a:t>C-Shasta Annelid Host Monitoring- OSU</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8775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6838-4061-41FC-871D-D6C5CA34EBC8}"/>
              </a:ext>
            </a:extLst>
          </p:cNvPr>
          <p:cNvSpPr>
            <a:spLocks noGrp="1"/>
          </p:cNvSpPr>
          <p:nvPr>
            <p:ph type="title"/>
          </p:nvPr>
        </p:nvSpPr>
        <p:spPr/>
        <p:txBody>
          <a:bodyPr/>
          <a:lstStyle/>
          <a:p>
            <a:r>
              <a:rPr lang="en-US" dirty="0"/>
              <a:t>Fish Monitoring</a:t>
            </a:r>
          </a:p>
        </p:txBody>
      </p:sp>
      <p:sp>
        <p:nvSpPr>
          <p:cNvPr id="3" name="Content Placeholder 2">
            <a:extLst>
              <a:ext uri="{FF2B5EF4-FFF2-40B4-BE49-F238E27FC236}">
                <a16:creationId xmlns:a16="http://schemas.microsoft.com/office/drawing/2014/main" id="{5264072D-E42A-4034-9C7B-CD53F5B33722}"/>
              </a:ext>
            </a:extLst>
          </p:cNvPr>
          <p:cNvSpPr>
            <a:spLocks noGrp="1"/>
          </p:cNvSpPr>
          <p:nvPr>
            <p:ph idx="1"/>
          </p:nvPr>
        </p:nvSpPr>
        <p:spPr/>
        <p:txBody>
          <a:bodyPr>
            <a:normAutofit lnSpcReduction="10000"/>
          </a:bodyPr>
          <a:lstStyle/>
          <a:p>
            <a:pPr marL="0" indent="0">
              <a:buNone/>
            </a:pPr>
            <a:r>
              <a:rPr lang="en-US" dirty="0"/>
              <a:t>Habitat and Restoration Project Monitoring 	</a:t>
            </a:r>
          </a:p>
          <a:p>
            <a:r>
              <a:rPr lang="en-US" dirty="0"/>
              <a:t>Off-Channel Pond-Juvenile Coho Winter Rearing Population Estimates</a:t>
            </a:r>
          </a:p>
          <a:p>
            <a:pPr lvl="1"/>
            <a:r>
              <a:rPr lang="en-US" dirty="0" err="1"/>
              <a:t>Seiad</a:t>
            </a:r>
            <a:r>
              <a:rPr lang="en-US" dirty="0"/>
              <a:t> Creek Ponds, Horse Creek Ponds, Beaver Creek Ponds, Red Cap Creek Ponds and other misc. pond sites</a:t>
            </a:r>
          </a:p>
          <a:p>
            <a:r>
              <a:rPr lang="en-US" dirty="0"/>
              <a:t>PIT Tagging and Remote Detection/Coho Life Cycle Monitoring-</a:t>
            </a:r>
            <a:r>
              <a:rPr lang="en-US" dirty="0" err="1"/>
              <a:t>Seiad</a:t>
            </a:r>
            <a:r>
              <a:rPr lang="en-US" dirty="0"/>
              <a:t> Creek, Horse Creek and Sandy Bar Creek</a:t>
            </a:r>
          </a:p>
          <a:p>
            <a:r>
              <a:rPr lang="en-US" dirty="0"/>
              <a:t>Food Web Studies- Pre and Post Dam Removal- Cal Poly Humboldt, UC Davis, Karuk, Yurok</a:t>
            </a:r>
          </a:p>
          <a:p>
            <a:r>
              <a:rPr lang="en-US" dirty="0"/>
              <a:t>Cold Water Thermal Refugia Utilization for S3 Model- USGS, Karuk, Yurok, SRWC</a:t>
            </a:r>
          </a:p>
          <a:p>
            <a:pPr marL="0" indent="0">
              <a:buNone/>
            </a:pPr>
            <a:endParaRPr lang="en-US" dirty="0"/>
          </a:p>
        </p:txBody>
      </p:sp>
    </p:spTree>
    <p:extLst>
      <p:ext uri="{BB962C8B-B14F-4D97-AF65-F5344CB8AC3E}">
        <p14:creationId xmlns:p14="http://schemas.microsoft.com/office/powerpoint/2010/main" val="1808606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84037DD6-D709-2631-BA53-F12EC921DC1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392CA69-62B1-5BA1-000F-D56EFC3BC91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2DF63162-135F-71B3-476D-E300C7B8CB4B}"/>
                </a:ext>
              </a:extLst>
            </p:cNvPr>
            <p:cNvSpPr txBox="1"/>
            <p:nvPr/>
          </p:nvSpPr>
          <p:spPr>
            <a:xfrm>
              <a:off x="1575881" y="2910537"/>
              <a:ext cx="7365942" cy="707886"/>
            </a:xfrm>
            <a:prstGeom prst="rect">
              <a:avLst/>
            </a:prstGeom>
            <a:noFill/>
          </p:spPr>
          <p:txBody>
            <a:bodyPr wrap="square" rtlCol="0">
              <a:spAutoFit/>
            </a:bodyPr>
            <a:lstStyle/>
            <a:p>
              <a:r>
                <a:rPr lang="en-US" sz="4000" b="1" dirty="0"/>
                <a:t> Shasta, Scott and Salmon Rivers</a:t>
              </a:r>
            </a:p>
          </p:txBody>
        </p:sp>
        <p:cxnSp>
          <p:nvCxnSpPr>
            <p:cNvPr id="7" name="Straight Connector 6">
              <a:extLst>
                <a:ext uri="{FF2B5EF4-FFF2-40B4-BE49-F238E27FC236}">
                  <a16:creationId xmlns:a16="http://schemas.microsoft.com/office/drawing/2014/main" id="{F00EAB36-2ED5-F9BE-BDB8-83FA787EC530}"/>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6A8AE37-39DE-7362-E651-63DE83AF2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3949"/>
            <a:ext cx="1635020" cy="1601652"/>
          </a:xfrm>
          <a:prstGeom prst="ellipse">
            <a:avLst/>
          </a:prstGeom>
        </p:spPr>
      </p:pic>
      <p:pic>
        <p:nvPicPr>
          <p:cNvPr id="3" name="Picture 2">
            <a:extLst>
              <a:ext uri="{FF2B5EF4-FFF2-40B4-BE49-F238E27FC236}">
                <a16:creationId xmlns:a16="http://schemas.microsoft.com/office/drawing/2014/main" id="{854BC02C-210E-781B-8CF0-9EDC839A67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5715" y="4350712"/>
            <a:ext cx="2595713" cy="21566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962CB21-2160-AAD0-D2CC-5CCB3AD182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9502" y="4350712"/>
            <a:ext cx="2916411" cy="215667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3BCB1F9-DAB7-B740-D29D-F8C8EE89D6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1308" y="4360555"/>
            <a:ext cx="2760210" cy="2146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498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84037DD6-D709-2631-BA53-F12EC921DC1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392CA69-62B1-5BA1-000F-D56EFC3BC91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2DF63162-135F-71B3-476D-E300C7B8CB4B}"/>
                </a:ext>
              </a:extLst>
            </p:cNvPr>
            <p:cNvSpPr txBox="1"/>
            <p:nvPr/>
          </p:nvSpPr>
          <p:spPr>
            <a:xfrm>
              <a:off x="1575881" y="2910537"/>
              <a:ext cx="7365942" cy="1107995"/>
            </a:xfrm>
            <a:prstGeom prst="rect">
              <a:avLst/>
            </a:prstGeom>
            <a:noFill/>
          </p:spPr>
          <p:txBody>
            <a:bodyPr wrap="square" rtlCol="0">
              <a:spAutoFit/>
            </a:bodyPr>
            <a:lstStyle/>
            <a:p>
              <a:r>
                <a:rPr lang="en-US" sz="4000" b="1" dirty="0"/>
                <a:t> Shasta, Scott and Salmon Rivers</a:t>
              </a:r>
            </a:p>
            <a:p>
              <a:r>
                <a:rPr lang="en-US" sz="2600" dirty="0"/>
                <a:t>Crystal Robinson</a:t>
              </a:r>
            </a:p>
          </p:txBody>
        </p:sp>
        <p:cxnSp>
          <p:nvCxnSpPr>
            <p:cNvPr id="7" name="Straight Connector 6">
              <a:extLst>
                <a:ext uri="{FF2B5EF4-FFF2-40B4-BE49-F238E27FC236}">
                  <a16:creationId xmlns:a16="http://schemas.microsoft.com/office/drawing/2014/main" id="{F00EAB36-2ED5-F9BE-BDB8-83FA787EC530}"/>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6A8AE37-39DE-7362-E651-63DE83AF2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3949"/>
            <a:ext cx="1635020" cy="1601652"/>
          </a:xfrm>
          <a:prstGeom prst="ellipse">
            <a:avLst/>
          </a:prstGeom>
        </p:spPr>
      </p:pic>
    </p:spTree>
    <p:extLst>
      <p:ext uri="{BB962C8B-B14F-4D97-AF65-F5344CB8AC3E}">
        <p14:creationId xmlns:p14="http://schemas.microsoft.com/office/powerpoint/2010/main" val="961273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2AA1-BAAE-FEF2-96DF-10BF26A1530D}"/>
              </a:ext>
            </a:extLst>
          </p:cNvPr>
          <p:cNvSpPr>
            <a:spLocks noGrp="1"/>
          </p:cNvSpPr>
          <p:nvPr>
            <p:ph type="ctrTitle"/>
          </p:nvPr>
        </p:nvSpPr>
        <p:spPr>
          <a:xfrm>
            <a:off x="1524000" y="1122363"/>
            <a:ext cx="9010650" cy="2387600"/>
          </a:xfrm>
        </p:spPr>
        <p:txBody>
          <a:bodyPr>
            <a:normAutofit/>
          </a:bodyPr>
          <a:lstStyle/>
          <a:p>
            <a:r>
              <a:rPr lang="en-US" i="1" dirty="0"/>
              <a:t>Current Fisheries Monitoring </a:t>
            </a:r>
            <a:br>
              <a:rPr lang="en-US" i="1" dirty="0"/>
            </a:br>
            <a:r>
              <a:rPr lang="en-US" sz="3600" dirty="0"/>
              <a:t>Scott, Shasta, Bogus, Jenny, </a:t>
            </a:r>
            <a:br>
              <a:rPr lang="en-US" sz="3600" dirty="0"/>
            </a:br>
            <a:r>
              <a:rPr lang="en-US" sz="3600" dirty="0"/>
              <a:t>Fall &amp; Shovel</a:t>
            </a:r>
          </a:p>
        </p:txBody>
      </p:sp>
      <p:sp>
        <p:nvSpPr>
          <p:cNvPr id="3" name="Subtitle 2">
            <a:extLst>
              <a:ext uri="{FF2B5EF4-FFF2-40B4-BE49-F238E27FC236}">
                <a16:creationId xmlns:a16="http://schemas.microsoft.com/office/drawing/2014/main" id="{68EE01F7-7458-7384-BAF9-9CAC1433D08B}"/>
              </a:ext>
            </a:extLst>
          </p:cNvPr>
          <p:cNvSpPr>
            <a:spLocks noGrp="1"/>
          </p:cNvSpPr>
          <p:nvPr>
            <p:ph type="subTitle" idx="1"/>
          </p:nvPr>
        </p:nvSpPr>
        <p:spPr/>
        <p:txBody>
          <a:bodyPr>
            <a:normAutofit fontScale="92500" lnSpcReduction="10000"/>
          </a:bodyPr>
          <a:lstStyle/>
          <a:p>
            <a:r>
              <a:rPr lang="en-US" dirty="0"/>
              <a:t>California Department of Fish and Wildlife</a:t>
            </a:r>
          </a:p>
          <a:p>
            <a:r>
              <a:rPr lang="en-US" dirty="0"/>
              <a:t>Klamath Watershed Program</a:t>
            </a:r>
          </a:p>
          <a:p>
            <a:r>
              <a:rPr lang="en-US" dirty="0"/>
              <a:t>Crystal Robinson, KWP Supervisor</a:t>
            </a:r>
          </a:p>
          <a:p>
            <a:r>
              <a:rPr lang="en-US" dirty="0"/>
              <a:t>May 14</a:t>
            </a:r>
            <a:r>
              <a:rPr lang="en-US" baseline="30000" dirty="0"/>
              <a:t>th</a:t>
            </a:r>
            <a:r>
              <a:rPr lang="en-US" dirty="0"/>
              <a:t>, 2025</a:t>
            </a:r>
          </a:p>
        </p:txBody>
      </p:sp>
    </p:spTree>
    <p:extLst>
      <p:ext uri="{BB962C8B-B14F-4D97-AF65-F5344CB8AC3E}">
        <p14:creationId xmlns:p14="http://schemas.microsoft.com/office/powerpoint/2010/main" val="3328268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D06FA-0286-1BC3-4681-740DDB7F266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Adult Salmonid Monitoring</a:t>
            </a:r>
          </a:p>
        </p:txBody>
      </p:sp>
      <p:sp>
        <p:nvSpPr>
          <p:cNvPr id="3" name="Content Placeholder 2">
            <a:extLst>
              <a:ext uri="{FF2B5EF4-FFF2-40B4-BE49-F238E27FC236}">
                <a16:creationId xmlns:a16="http://schemas.microsoft.com/office/drawing/2014/main" id="{E0087C56-A7E6-9946-4D10-E0BA206F4791}"/>
              </a:ext>
            </a:extLst>
          </p:cNvPr>
          <p:cNvSpPr>
            <a:spLocks noGrp="1"/>
          </p:cNvSpPr>
          <p:nvPr>
            <p:ph idx="1"/>
          </p:nvPr>
        </p:nvSpPr>
        <p:spPr>
          <a:xfrm>
            <a:off x="4810259" y="323850"/>
            <a:ext cx="6555347" cy="6391275"/>
          </a:xfrm>
        </p:spPr>
        <p:txBody>
          <a:bodyPr anchor="ctr">
            <a:normAutofit/>
          </a:bodyPr>
          <a:lstStyle/>
          <a:p>
            <a:pPr marL="0" indent="0">
              <a:buNone/>
            </a:pPr>
            <a:r>
              <a:rPr lang="en-US" sz="2000" b="1" dirty="0"/>
              <a:t>Video Weirs </a:t>
            </a:r>
            <a:r>
              <a:rPr lang="en-US" sz="2000" dirty="0"/>
              <a:t>– enumerating adult Fall Chinook and Coho Salmon</a:t>
            </a:r>
          </a:p>
          <a:p>
            <a:pPr lvl="1"/>
            <a:r>
              <a:rPr lang="en-US" sz="2000" dirty="0"/>
              <a:t>Who: CDFW</a:t>
            </a:r>
          </a:p>
          <a:p>
            <a:pPr lvl="1"/>
            <a:r>
              <a:rPr lang="en-US" sz="2000" dirty="0"/>
              <a:t>Where: Near Tributary Confluences w/Klamath</a:t>
            </a:r>
          </a:p>
          <a:p>
            <a:pPr lvl="1"/>
            <a:r>
              <a:rPr lang="en-US" sz="2000" dirty="0"/>
              <a:t>Why</a:t>
            </a:r>
          </a:p>
          <a:p>
            <a:pPr lvl="2">
              <a:buFont typeface="Wingdings" panose="05000000000000000000" pitchFamily="2" charset="2"/>
              <a:buChar char="Ø"/>
            </a:pPr>
            <a:r>
              <a:rPr lang="en-US" sz="1800" dirty="0"/>
              <a:t>Estimates of tributary returns</a:t>
            </a:r>
          </a:p>
          <a:p>
            <a:pPr lvl="2">
              <a:buFont typeface="Wingdings" panose="05000000000000000000" pitchFamily="2" charset="2"/>
              <a:buChar char="Ø"/>
            </a:pPr>
            <a:r>
              <a:rPr lang="en-US" sz="1800" dirty="0"/>
              <a:t>Harvest Management</a:t>
            </a:r>
          </a:p>
          <a:p>
            <a:pPr lvl="2">
              <a:buFont typeface="Wingdings" panose="05000000000000000000" pitchFamily="2" charset="2"/>
              <a:buChar char="Ø"/>
            </a:pPr>
            <a:r>
              <a:rPr lang="en-US" sz="1800" dirty="0"/>
              <a:t>Trend Monitoring</a:t>
            </a:r>
          </a:p>
          <a:p>
            <a:pPr lvl="2">
              <a:buFont typeface="Wingdings" panose="05000000000000000000" pitchFamily="2" charset="2"/>
              <a:buChar char="Ø"/>
            </a:pPr>
            <a:r>
              <a:rPr lang="en-US" sz="1800" dirty="0"/>
              <a:t>Inform Restoration</a:t>
            </a:r>
          </a:p>
          <a:p>
            <a:pPr lvl="1"/>
            <a:r>
              <a:rPr lang="en-US" sz="2000" dirty="0"/>
              <a:t>Funding - no new direction of a funding change currently</a:t>
            </a:r>
          </a:p>
          <a:p>
            <a:pPr lvl="2">
              <a:buFont typeface="Wingdings" panose="05000000000000000000" pitchFamily="2" charset="2"/>
              <a:buChar char="Ø"/>
            </a:pPr>
            <a:r>
              <a:rPr lang="en-US" sz="1800" dirty="0"/>
              <a:t>Sport Fish Restoration Act</a:t>
            </a:r>
          </a:p>
          <a:p>
            <a:pPr lvl="2">
              <a:buFont typeface="Wingdings" panose="05000000000000000000" pitchFamily="2" charset="2"/>
              <a:buChar char="Ø"/>
            </a:pPr>
            <a:r>
              <a:rPr lang="en-US" sz="1800" dirty="0"/>
              <a:t>Coastal Monitoring Program</a:t>
            </a:r>
          </a:p>
          <a:p>
            <a:pPr lvl="1"/>
            <a:r>
              <a:rPr lang="en-US" sz="2000" dirty="0"/>
              <a:t>Data Gaps &amp; Monitoring Alternatives</a:t>
            </a:r>
          </a:p>
          <a:p>
            <a:pPr lvl="2">
              <a:buFont typeface="Wingdings" panose="05000000000000000000" pitchFamily="2" charset="2"/>
              <a:buChar char="Ø"/>
            </a:pPr>
            <a:r>
              <a:rPr lang="en-US" sz="1800" dirty="0"/>
              <a:t>Late season </a:t>
            </a:r>
            <a:r>
              <a:rPr lang="en-US" sz="1800" i="1" dirty="0" err="1"/>
              <a:t>O.mykiss</a:t>
            </a:r>
            <a:r>
              <a:rPr lang="en-US" sz="1800" i="1" dirty="0"/>
              <a:t> </a:t>
            </a:r>
            <a:r>
              <a:rPr lang="en-US" sz="1800" dirty="0"/>
              <a:t>and Coho Salmon migration data – flow challenges</a:t>
            </a:r>
          </a:p>
          <a:p>
            <a:pPr lvl="2">
              <a:buFont typeface="Wingdings" panose="05000000000000000000" pitchFamily="2" charset="2"/>
              <a:buChar char="Ø"/>
            </a:pPr>
            <a:r>
              <a:rPr lang="en-US" sz="1800" dirty="0"/>
              <a:t>Alternatives exist but the passive weir is the least impactful</a:t>
            </a:r>
          </a:p>
        </p:txBody>
      </p:sp>
    </p:spTree>
    <p:extLst>
      <p:ext uri="{BB962C8B-B14F-4D97-AF65-F5344CB8AC3E}">
        <p14:creationId xmlns:p14="http://schemas.microsoft.com/office/powerpoint/2010/main" val="1258369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FA05CC-7F22-CBD7-1223-774DE89DBE4C}"/>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Adult Salmonid Monitoring</a:t>
            </a:r>
          </a:p>
        </p:txBody>
      </p:sp>
      <p:sp>
        <p:nvSpPr>
          <p:cNvPr id="3" name="Content Placeholder 2">
            <a:extLst>
              <a:ext uri="{FF2B5EF4-FFF2-40B4-BE49-F238E27FC236}">
                <a16:creationId xmlns:a16="http://schemas.microsoft.com/office/drawing/2014/main" id="{4FD82684-6AE1-D783-EF78-9A6DFF8350E1}"/>
              </a:ext>
            </a:extLst>
          </p:cNvPr>
          <p:cNvSpPr>
            <a:spLocks noGrp="1"/>
          </p:cNvSpPr>
          <p:nvPr>
            <p:ph idx="1"/>
          </p:nvPr>
        </p:nvSpPr>
        <p:spPr>
          <a:xfrm>
            <a:off x="4810259" y="389299"/>
            <a:ext cx="6555347" cy="6083929"/>
          </a:xfrm>
        </p:spPr>
        <p:txBody>
          <a:bodyPr anchor="ctr">
            <a:normAutofit/>
          </a:bodyPr>
          <a:lstStyle/>
          <a:p>
            <a:pPr marL="0" indent="0">
              <a:buNone/>
            </a:pPr>
            <a:r>
              <a:rPr lang="en-US" sz="2000" b="1" dirty="0"/>
              <a:t>Spawning Ground Surveys </a:t>
            </a:r>
            <a:r>
              <a:rPr lang="en-US" sz="2000" dirty="0"/>
              <a:t>– collection of spatial </a:t>
            </a:r>
            <a:r>
              <a:rPr lang="en-US" sz="2000" dirty="0" err="1"/>
              <a:t>redd</a:t>
            </a:r>
            <a:r>
              <a:rPr lang="en-US" sz="2000" dirty="0"/>
              <a:t> data and biological information from carcasses of adult  Chinook and Coho Salmon</a:t>
            </a:r>
          </a:p>
          <a:p>
            <a:pPr lvl="1"/>
            <a:r>
              <a:rPr lang="en-US" sz="2000" dirty="0"/>
              <a:t>Who: CDFW, Klamath Nation Forest, Tribes, Resource Conservation Districts, Watershed Councils</a:t>
            </a:r>
          </a:p>
          <a:p>
            <a:pPr lvl="1"/>
            <a:r>
              <a:rPr lang="en-US" sz="2000" dirty="0"/>
              <a:t>Where: Based on Landowner Access</a:t>
            </a:r>
          </a:p>
          <a:p>
            <a:pPr lvl="1"/>
            <a:r>
              <a:rPr lang="en-US" sz="2000" dirty="0"/>
              <a:t>Why</a:t>
            </a:r>
          </a:p>
          <a:p>
            <a:pPr lvl="2"/>
            <a:r>
              <a:rPr lang="en-US" sz="1800" dirty="0"/>
              <a:t>Harvest Management</a:t>
            </a:r>
          </a:p>
          <a:p>
            <a:pPr lvl="2"/>
            <a:r>
              <a:rPr lang="en-US" sz="1800" dirty="0"/>
              <a:t>Spatial Trends </a:t>
            </a:r>
          </a:p>
          <a:p>
            <a:pPr lvl="2"/>
            <a:r>
              <a:rPr lang="en-US" sz="1800" dirty="0"/>
              <a:t>Informs Restoration and Water Management</a:t>
            </a:r>
          </a:p>
          <a:p>
            <a:pPr lvl="1"/>
            <a:r>
              <a:rPr lang="en-US" sz="2000" dirty="0"/>
              <a:t>Funding - no new direction of a funding change currently</a:t>
            </a:r>
          </a:p>
          <a:p>
            <a:pPr lvl="2"/>
            <a:r>
              <a:rPr lang="en-US" sz="1800" dirty="0"/>
              <a:t>Sport Fish Restoration Act</a:t>
            </a:r>
          </a:p>
          <a:p>
            <a:pPr lvl="2"/>
            <a:r>
              <a:rPr lang="en-US" sz="1800" dirty="0"/>
              <a:t>Coastal Monitoring Program</a:t>
            </a:r>
          </a:p>
          <a:p>
            <a:pPr lvl="2"/>
            <a:r>
              <a:rPr lang="en-US" sz="1800" dirty="0"/>
              <a:t>US Fish &amp; Wildlife Service</a:t>
            </a:r>
          </a:p>
          <a:p>
            <a:pPr lvl="1"/>
            <a:r>
              <a:rPr lang="en-US" sz="2000" dirty="0"/>
              <a:t>Data Gaps &amp; Monitoring Alternatives</a:t>
            </a:r>
          </a:p>
          <a:p>
            <a:pPr lvl="2">
              <a:buFont typeface="Wingdings" panose="05000000000000000000" pitchFamily="2" charset="2"/>
              <a:buChar char="Ø"/>
            </a:pPr>
            <a:r>
              <a:rPr lang="en-US" sz="1800" dirty="0"/>
              <a:t>More data from Scott, Shasta and Bogus</a:t>
            </a:r>
          </a:p>
          <a:p>
            <a:pPr lvl="2">
              <a:buFont typeface="Wingdings" panose="05000000000000000000" pitchFamily="2" charset="2"/>
              <a:buChar char="Ø"/>
            </a:pPr>
            <a:r>
              <a:rPr lang="en-US" sz="1800" dirty="0"/>
              <a:t>Aerial imagery for </a:t>
            </a:r>
            <a:r>
              <a:rPr lang="en-US" sz="1800" dirty="0" err="1"/>
              <a:t>redd</a:t>
            </a:r>
            <a:r>
              <a:rPr lang="en-US" sz="1800" dirty="0"/>
              <a:t> locations (?), no alternatives for biological samples</a:t>
            </a:r>
          </a:p>
          <a:p>
            <a:endParaRPr lang="en-US" sz="2000" dirty="0"/>
          </a:p>
        </p:txBody>
      </p:sp>
    </p:spTree>
    <p:extLst>
      <p:ext uri="{BB962C8B-B14F-4D97-AF65-F5344CB8AC3E}">
        <p14:creationId xmlns:p14="http://schemas.microsoft.com/office/powerpoint/2010/main" val="921096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16BFE5-42E5-1286-DBBB-13E62D394CA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58957B-BDA9-DEB3-7A02-002A2EB8F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B539BB8F-0144-47D5-1652-6E67BC4D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5CFD7C-304B-3535-F7DD-5396F23AB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02FF83-DE6A-F9E9-FC03-56CDEC96B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55E46A-E0B5-F47A-B950-181BEC87B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7AB76D5C-F9EE-FD9D-488E-D303A9624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C60B1DD0-2192-C55C-5329-334EFB194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A76BE-AA12-69E9-9AB4-CE22DAA8EDE4}"/>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Adult Salmonid Monitoring</a:t>
            </a:r>
          </a:p>
        </p:txBody>
      </p:sp>
      <p:sp>
        <p:nvSpPr>
          <p:cNvPr id="3" name="Content Placeholder 2">
            <a:extLst>
              <a:ext uri="{FF2B5EF4-FFF2-40B4-BE49-F238E27FC236}">
                <a16:creationId xmlns:a16="http://schemas.microsoft.com/office/drawing/2014/main" id="{220B967C-1959-7E99-5BAB-1449C90FF0E4}"/>
              </a:ext>
            </a:extLst>
          </p:cNvPr>
          <p:cNvSpPr>
            <a:spLocks noGrp="1"/>
          </p:cNvSpPr>
          <p:nvPr>
            <p:ph idx="1"/>
          </p:nvPr>
        </p:nvSpPr>
        <p:spPr>
          <a:xfrm>
            <a:off x="4810259" y="389299"/>
            <a:ext cx="6555347" cy="6083929"/>
          </a:xfrm>
        </p:spPr>
        <p:txBody>
          <a:bodyPr anchor="ctr">
            <a:normAutofit lnSpcReduction="10000"/>
          </a:bodyPr>
          <a:lstStyle/>
          <a:p>
            <a:pPr marL="0" indent="0">
              <a:buNone/>
            </a:pPr>
            <a:r>
              <a:rPr lang="en-US" sz="2000" b="1" dirty="0"/>
              <a:t>Scott River Summer Dive </a:t>
            </a:r>
            <a:r>
              <a:rPr lang="en-US" sz="2000" dirty="0"/>
              <a:t>– enumeration and spatial distribution of adult salmonids in the Scott River Canyon at baseflow</a:t>
            </a:r>
          </a:p>
          <a:p>
            <a:pPr lvl="1"/>
            <a:r>
              <a:rPr lang="en-US" sz="2000" dirty="0"/>
              <a:t>Who: CDFW, Klamath Nation Forest, Tribes, Resource Conservation Districts, Scott River Watershed Council</a:t>
            </a:r>
          </a:p>
          <a:p>
            <a:pPr lvl="1"/>
            <a:r>
              <a:rPr lang="en-US" sz="2000" dirty="0"/>
              <a:t>Where: USGS Gaging Station to the Klamath Confluence</a:t>
            </a:r>
          </a:p>
          <a:p>
            <a:pPr lvl="1"/>
            <a:r>
              <a:rPr lang="en-US" sz="2000" dirty="0"/>
              <a:t>Why: Population Trends and Fish Periodicity - long term and real-time, informing:</a:t>
            </a:r>
          </a:p>
          <a:p>
            <a:pPr lvl="2">
              <a:buFont typeface="Wingdings" panose="05000000000000000000" pitchFamily="2" charset="2"/>
              <a:buChar char="Ø"/>
            </a:pPr>
            <a:r>
              <a:rPr lang="en-US" sz="1800" dirty="0"/>
              <a:t>identified flow targets</a:t>
            </a:r>
          </a:p>
          <a:p>
            <a:pPr lvl="2">
              <a:buFont typeface="Wingdings" panose="05000000000000000000" pitchFamily="2" charset="2"/>
              <a:buChar char="Ø"/>
            </a:pPr>
            <a:r>
              <a:rPr lang="en-US" sz="1800" dirty="0"/>
              <a:t>In-river water management</a:t>
            </a:r>
          </a:p>
          <a:p>
            <a:pPr lvl="2">
              <a:buFont typeface="Wingdings" panose="05000000000000000000" pitchFamily="2" charset="2"/>
              <a:buChar char="Ø"/>
            </a:pPr>
            <a:r>
              <a:rPr lang="en-US" sz="1800" dirty="0"/>
              <a:t>In-water work windows for restoration</a:t>
            </a:r>
          </a:p>
          <a:p>
            <a:pPr lvl="1"/>
            <a:r>
              <a:rPr lang="en-US" sz="2000" dirty="0"/>
              <a:t>Funding - no new direction of a funding change currently</a:t>
            </a:r>
          </a:p>
          <a:p>
            <a:pPr lvl="2">
              <a:buFont typeface="Wingdings" panose="05000000000000000000" pitchFamily="2" charset="2"/>
              <a:buChar char="Ø"/>
            </a:pPr>
            <a:r>
              <a:rPr lang="en-US" sz="1800" dirty="0"/>
              <a:t>CDFW – internal permanent staff, BCP and CMP for seasonals</a:t>
            </a:r>
          </a:p>
          <a:p>
            <a:pPr lvl="2">
              <a:buFont typeface="Wingdings" panose="05000000000000000000" pitchFamily="2" charset="2"/>
              <a:buChar char="Ø"/>
            </a:pPr>
            <a:r>
              <a:rPr lang="en-US" sz="1800" dirty="0"/>
              <a:t>Collaborators – voluntary</a:t>
            </a:r>
          </a:p>
          <a:p>
            <a:pPr lvl="1"/>
            <a:r>
              <a:rPr lang="en-US" sz="2000" dirty="0"/>
              <a:t>Data Gaps &amp; Monitoring Alternatives</a:t>
            </a:r>
          </a:p>
          <a:p>
            <a:pPr lvl="2">
              <a:buFont typeface="Wingdings" panose="05000000000000000000" pitchFamily="2" charset="2"/>
              <a:buChar char="Ø"/>
            </a:pPr>
            <a:r>
              <a:rPr lang="en-US" sz="1800" dirty="0"/>
              <a:t>Shasta, Bogus, Jenny, Shovel </a:t>
            </a:r>
          </a:p>
          <a:p>
            <a:pPr lvl="2">
              <a:buFont typeface="Wingdings" panose="05000000000000000000" pitchFamily="2" charset="2"/>
              <a:buChar char="Ø"/>
            </a:pPr>
            <a:r>
              <a:rPr lang="en-US" sz="1800" dirty="0"/>
              <a:t>Juvenile dive work provides some of this information</a:t>
            </a:r>
          </a:p>
          <a:p>
            <a:pPr marL="914400" lvl="2" indent="0">
              <a:buNone/>
            </a:pPr>
            <a:endParaRPr lang="en-US" sz="1800" dirty="0"/>
          </a:p>
        </p:txBody>
      </p:sp>
    </p:spTree>
    <p:extLst>
      <p:ext uri="{BB962C8B-B14F-4D97-AF65-F5344CB8AC3E}">
        <p14:creationId xmlns:p14="http://schemas.microsoft.com/office/powerpoint/2010/main" val="3861479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68A2AF-A6A8-51B4-F8EF-2C0B7BCB4A0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6037CB0-B625-C79C-7AAF-80B23EC71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AF7ED46F-6A80-67C4-35ED-EEF36A51B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4BB14D-66C4-553D-757A-BE52B46EE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DB0D8D-1BA2-5447-761C-6167B398A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63F9E5-C4B0-49A8-792F-E117C62CB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B5D1DC6-BC19-738D-8D02-D69F52C28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D29085D1-5E21-D7CD-D287-9E29EC5B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A509D-3981-4EA0-E698-F724552E8F1B}"/>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Juvenile Salmonid Monitoring</a:t>
            </a:r>
          </a:p>
        </p:txBody>
      </p:sp>
      <p:sp>
        <p:nvSpPr>
          <p:cNvPr id="3" name="Content Placeholder 2">
            <a:extLst>
              <a:ext uri="{FF2B5EF4-FFF2-40B4-BE49-F238E27FC236}">
                <a16:creationId xmlns:a16="http://schemas.microsoft.com/office/drawing/2014/main" id="{61557210-782A-DB13-5FC4-D426C2ECE7D3}"/>
              </a:ext>
            </a:extLst>
          </p:cNvPr>
          <p:cNvSpPr>
            <a:spLocks noGrp="1"/>
          </p:cNvSpPr>
          <p:nvPr>
            <p:ph idx="1"/>
          </p:nvPr>
        </p:nvSpPr>
        <p:spPr>
          <a:xfrm>
            <a:off x="4810259" y="389299"/>
            <a:ext cx="6555347" cy="6083929"/>
          </a:xfrm>
        </p:spPr>
        <p:txBody>
          <a:bodyPr anchor="ctr">
            <a:normAutofit/>
          </a:bodyPr>
          <a:lstStyle/>
          <a:p>
            <a:pPr marL="0" indent="0">
              <a:buNone/>
            </a:pPr>
            <a:r>
              <a:rPr lang="en-US" sz="2000" b="1" dirty="0"/>
              <a:t>Outmigration Traps </a:t>
            </a:r>
            <a:r>
              <a:rPr lang="en-US" sz="2000" dirty="0"/>
              <a:t>– estimate abundance and timing of juvenile salmonids emigrating during the winter and spring</a:t>
            </a:r>
          </a:p>
          <a:p>
            <a:pPr lvl="1"/>
            <a:r>
              <a:rPr lang="en-US" sz="2000" dirty="0"/>
              <a:t>Who: CDFW</a:t>
            </a:r>
          </a:p>
          <a:p>
            <a:pPr lvl="1"/>
            <a:r>
              <a:rPr lang="en-US" sz="2000" dirty="0"/>
              <a:t>Where: near the Klamath confluences</a:t>
            </a:r>
          </a:p>
          <a:p>
            <a:pPr lvl="1"/>
            <a:r>
              <a:rPr lang="en-US" sz="2000" dirty="0"/>
              <a:t>Why</a:t>
            </a:r>
            <a:r>
              <a:rPr lang="en-US" sz="1800" dirty="0"/>
              <a:t>: </a:t>
            </a:r>
            <a:r>
              <a:rPr lang="en-US" sz="2000" dirty="0"/>
              <a:t>Population Trends and Fish Periodicity - long term and real-time, informing:</a:t>
            </a:r>
          </a:p>
          <a:p>
            <a:pPr lvl="2">
              <a:buFont typeface="Wingdings" panose="05000000000000000000" pitchFamily="2" charset="2"/>
              <a:buChar char="Ø"/>
            </a:pPr>
            <a:r>
              <a:rPr lang="en-US" dirty="0"/>
              <a:t>identified flow targets</a:t>
            </a:r>
          </a:p>
          <a:p>
            <a:pPr lvl="2">
              <a:buFont typeface="Wingdings" panose="05000000000000000000" pitchFamily="2" charset="2"/>
              <a:buChar char="Ø"/>
            </a:pPr>
            <a:r>
              <a:rPr lang="en-US" dirty="0"/>
              <a:t>In-river water management</a:t>
            </a:r>
          </a:p>
          <a:p>
            <a:pPr lvl="2">
              <a:buFont typeface="Wingdings" panose="05000000000000000000" pitchFamily="2" charset="2"/>
              <a:buChar char="Ø"/>
            </a:pPr>
            <a:r>
              <a:rPr lang="en-US" dirty="0"/>
              <a:t>In-water work windows for restoration</a:t>
            </a:r>
          </a:p>
          <a:p>
            <a:pPr lvl="1"/>
            <a:r>
              <a:rPr lang="en-US" sz="2000" dirty="0"/>
              <a:t>Funding - no new direction of a funding change currently</a:t>
            </a:r>
          </a:p>
          <a:p>
            <a:pPr lvl="2">
              <a:buFont typeface="Wingdings" panose="05000000000000000000" pitchFamily="2" charset="2"/>
              <a:buChar char="Ø"/>
            </a:pPr>
            <a:r>
              <a:rPr lang="en-US" sz="1800" dirty="0"/>
              <a:t>Coastal Monitoring Program</a:t>
            </a:r>
          </a:p>
          <a:p>
            <a:pPr lvl="2">
              <a:buFont typeface="Wingdings" panose="05000000000000000000" pitchFamily="2" charset="2"/>
              <a:buChar char="Ø"/>
            </a:pPr>
            <a:r>
              <a:rPr lang="en-US" sz="1800" dirty="0"/>
              <a:t>CA Budget Change Proposal</a:t>
            </a:r>
          </a:p>
          <a:p>
            <a:pPr lvl="1"/>
            <a:r>
              <a:rPr lang="en-US" sz="2000" dirty="0"/>
              <a:t>Data Gaps &amp; Monitoring Alternatives</a:t>
            </a:r>
          </a:p>
          <a:p>
            <a:pPr lvl="2">
              <a:buFont typeface="Wingdings" panose="05000000000000000000" pitchFamily="2" charset="2"/>
              <a:buChar char="Ø"/>
            </a:pPr>
            <a:r>
              <a:rPr lang="en-US" sz="1800" dirty="0"/>
              <a:t>Expanding the monitoring windows as environmental conditions allow</a:t>
            </a:r>
          </a:p>
          <a:p>
            <a:pPr lvl="2">
              <a:buFont typeface="Wingdings" panose="05000000000000000000" pitchFamily="2" charset="2"/>
              <a:buChar char="Ø"/>
            </a:pPr>
            <a:r>
              <a:rPr lang="en-US" sz="1800" dirty="0"/>
              <a:t>No alternative to gathering the biological data</a:t>
            </a:r>
          </a:p>
        </p:txBody>
      </p:sp>
    </p:spTree>
    <p:extLst>
      <p:ext uri="{BB962C8B-B14F-4D97-AF65-F5344CB8AC3E}">
        <p14:creationId xmlns:p14="http://schemas.microsoft.com/office/powerpoint/2010/main" val="2045366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931F0-7C71-AF47-90FC-9B853CAC480F}"/>
              </a:ext>
            </a:extLst>
          </p:cNvPr>
          <p:cNvSpPr>
            <a:spLocks noGrp="1"/>
          </p:cNvSpPr>
          <p:nvPr>
            <p:ph type="title"/>
          </p:nvPr>
        </p:nvSpPr>
        <p:spPr>
          <a:xfrm>
            <a:off x="261717" y="3801018"/>
            <a:ext cx="3290887" cy="1209747"/>
          </a:xfrm>
        </p:spPr>
        <p:txBody>
          <a:bodyPr anchor="ctr">
            <a:normAutofit/>
          </a:bodyPr>
          <a:lstStyle/>
          <a:p>
            <a:r>
              <a:rPr lang="en-US" sz="3600" dirty="0">
                <a:ea typeface="Calibri"/>
                <a:cs typeface="Calibri"/>
              </a:rPr>
              <a:t>Why Now? </a:t>
            </a:r>
          </a:p>
        </p:txBody>
      </p:sp>
      <p:grpSp>
        <p:nvGrpSpPr>
          <p:cNvPr id="8" name="Group 7">
            <a:extLst>
              <a:ext uri="{FF2B5EF4-FFF2-40B4-BE49-F238E27FC236}">
                <a16:creationId xmlns:a16="http://schemas.microsoft.com/office/drawing/2014/main" id="{A2A15A77-E455-4288-CDA1-DCE6D1819BBF}"/>
              </a:ext>
            </a:extLst>
          </p:cNvPr>
          <p:cNvGrpSpPr/>
          <p:nvPr/>
        </p:nvGrpSpPr>
        <p:grpSpPr>
          <a:xfrm>
            <a:off x="20" y="10"/>
            <a:ext cx="12191980" cy="3710603"/>
            <a:chOff x="20" y="10"/>
            <a:chExt cx="12191980" cy="3710603"/>
          </a:xfrm>
        </p:grpSpPr>
        <p:pic>
          <p:nvPicPr>
            <p:cNvPr id="5" name="Picture 4" descr="A large group of birds in a lake&#10;&#10;AI-generated content may be incorrect.">
              <a:extLst>
                <a:ext uri="{FF2B5EF4-FFF2-40B4-BE49-F238E27FC236}">
                  <a16:creationId xmlns:a16="http://schemas.microsoft.com/office/drawing/2014/main" id="{B2EE3E22-3CD2-C816-2ABC-9C6BA97504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A795954A-6594-4E31-82CE-CDF493DC1F24}"/>
                </a:ext>
              </a:extLst>
            </p:cNvPr>
            <p:cNvSpPr txBox="1"/>
            <p:nvPr/>
          </p:nvSpPr>
          <p:spPr>
            <a:xfrm>
              <a:off x="9125" y="2795323"/>
              <a:ext cx="3257098" cy="523220"/>
            </a:xfrm>
            <a:prstGeom prst="rect">
              <a:avLst/>
            </a:prstGeom>
            <a:noFill/>
          </p:spPr>
          <p:txBody>
            <a:bodyPr wrap="square">
              <a:spAutoFit/>
            </a:bodyPr>
            <a:lstStyle/>
            <a:p>
              <a:r>
                <a:rPr lang="en-US" sz="1400" i="0" dirty="0">
                  <a:solidFill>
                    <a:schemeClr val="accent1">
                      <a:lumMod val="20000"/>
                      <a:lumOff val="80000"/>
                    </a:schemeClr>
                  </a:solidFill>
                  <a:effectLst/>
                  <a:latin typeface="Proxima Nova"/>
                </a:rPr>
                <a:t>Lower Klamath National Wildlife Refuge in CA. Credit: USFWS</a:t>
              </a:r>
            </a:p>
          </p:txBody>
        </p:sp>
      </p:grpSp>
      <p:sp>
        <p:nvSpPr>
          <p:cNvPr id="3" name="Content Placeholder 2">
            <a:extLst>
              <a:ext uri="{FF2B5EF4-FFF2-40B4-BE49-F238E27FC236}">
                <a16:creationId xmlns:a16="http://schemas.microsoft.com/office/drawing/2014/main" id="{EFBA4350-D7A3-677C-CB27-AB47319FB3A1}"/>
              </a:ext>
            </a:extLst>
          </p:cNvPr>
          <p:cNvSpPr>
            <a:spLocks noGrp="1"/>
          </p:cNvSpPr>
          <p:nvPr>
            <p:ph idx="1"/>
          </p:nvPr>
        </p:nvSpPr>
        <p:spPr>
          <a:xfrm>
            <a:off x="3552604" y="1323120"/>
            <a:ext cx="8353015" cy="5291631"/>
          </a:xfrm>
          <a:solidFill>
            <a:srgbClr val="ECEBE9">
              <a:alpha val="92000"/>
            </a:srgbClr>
          </a:solidFill>
        </p:spPr>
        <p:txBody>
          <a:bodyPr vert="horz" lIns="91440" tIns="45720" rIns="91440" bIns="45720" rtlCol="0" anchor="ctr">
            <a:noAutofit/>
          </a:bodyPr>
          <a:lstStyle/>
          <a:p>
            <a:pPr marL="342265" indent="-342265">
              <a:lnSpc>
                <a:spcPct val="90000"/>
              </a:lnSpc>
              <a:buNone/>
            </a:pPr>
            <a:endParaRPr lang="en-US" b="1" dirty="0">
              <a:ea typeface="+mn-lt"/>
              <a:cs typeface="+mn-lt"/>
            </a:endParaRPr>
          </a:p>
          <a:p>
            <a:pPr marL="342265" indent="-342265">
              <a:lnSpc>
                <a:spcPct val="90000"/>
              </a:lnSpc>
              <a:buNone/>
            </a:pPr>
            <a:r>
              <a:rPr lang="en-US" b="1" dirty="0">
                <a:ea typeface="+mn-lt"/>
                <a:cs typeface="+mn-lt"/>
              </a:rPr>
              <a:t>Federal Presence – More Limited Moving Forward:</a:t>
            </a:r>
            <a:endParaRPr lang="en-US" dirty="0"/>
          </a:p>
          <a:p>
            <a:pPr marL="342265" indent="-342265">
              <a:lnSpc>
                <a:spcPct val="90000"/>
              </a:lnSpc>
            </a:pPr>
            <a:r>
              <a:rPr lang="en-US" dirty="0">
                <a:ea typeface="+mn-lt"/>
                <a:cs typeface="+mn-lt"/>
              </a:rPr>
              <a:t>The U.S. Fish and Wildlife Service, in partnership with the Pacific States Marine Fisheries Commission, is funding this effort to provide a forum for stakeholder engagement—supporting both the development and implementation of the strategy. </a:t>
            </a:r>
          </a:p>
          <a:p>
            <a:pPr marL="342265" indent="-342265">
              <a:lnSpc>
                <a:spcPct val="90000"/>
              </a:lnSpc>
              <a:buNone/>
            </a:pPr>
            <a:endParaRPr lang="en-US" dirty="0">
              <a:ea typeface="+mn-lt"/>
              <a:cs typeface="+mn-lt"/>
            </a:endParaRPr>
          </a:p>
          <a:p>
            <a:pPr marL="342265" indent="-342265">
              <a:lnSpc>
                <a:spcPct val="90000"/>
              </a:lnSpc>
            </a:pPr>
            <a:r>
              <a:rPr lang="en-US" dirty="0">
                <a:ea typeface="+mn-lt"/>
                <a:cs typeface="+mn-lt"/>
              </a:rPr>
              <a:t>Federal agencies remain committed to their missions in the Klamath Basin and to tribal trust responsibilities, but participation will depend on available resources, with staffing and funding expected to decline.</a:t>
            </a:r>
            <a:endParaRPr lang="en-US" dirty="0">
              <a:ea typeface="Calibri"/>
              <a:cs typeface="Calibri"/>
            </a:endParaRPr>
          </a:p>
          <a:p>
            <a:pPr marL="342265" indent="-342265">
              <a:lnSpc>
                <a:spcPct val="90000"/>
              </a:lnSpc>
              <a:buNone/>
            </a:pPr>
            <a:endParaRPr lang="en-US" dirty="0">
              <a:ea typeface="+mn-lt"/>
              <a:cs typeface="+mn-lt"/>
            </a:endParaRPr>
          </a:p>
          <a:p>
            <a:pPr marL="342265" indent="-342265">
              <a:lnSpc>
                <a:spcPct val="90000"/>
              </a:lnSpc>
              <a:buNone/>
            </a:pPr>
            <a:r>
              <a:rPr lang="en-US" b="1" dirty="0">
                <a:ea typeface="+mn-lt"/>
                <a:cs typeface="+mn-lt"/>
              </a:rPr>
              <a:t>Call to Action:</a:t>
            </a:r>
            <a:br>
              <a:rPr lang="en-US" b="1" dirty="0">
                <a:ea typeface="+mn-lt"/>
                <a:cs typeface="+mn-lt"/>
              </a:rPr>
            </a:br>
            <a:r>
              <a:rPr lang="en-US" dirty="0">
                <a:ea typeface="+mn-lt"/>
                <a:cs typeface="+mn-lt"/>
              </a:rPr>
              <a:t>States, Tribes, and conservation partners must take a leading role in shaping and sustaining the monitoring strategy for the long term.</a:t>
            </a:r>
            <a:endParaRPr lang="en-US" dirty="0">
              <a:ea typeface="Calibri"/>
              <a:cs typeface="Calibri"/>
            </a:endParaRPr>
          </a:p>
        </p:txBody>
      </p:sp>
    </p:spTree>
    <p:extLst>
      <p:ext uri="{BB962C8B-B14F-4D97-AF65-F5344CB8AC3E}">
        <p14:creationId xmlns:p14="http://schemas.microsoft.com/office/powerpoint/2010/main" val="2946778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6004C2-9538-18C3-FE29-47B8C31E50D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89D703B-5B03-32CD-DDC0-F7EC4A31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3D598668-ED6B-F055-2FB3-AABC9A8C1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9C26DC-3242-DC75-1274-81607096D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952649-F0B0-33A1-0FCB-43B3AB3BC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DB8D0B-7946-3781-B75E-3D6E1CE5F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4D27ADBB-8E15-F144-3D39-E4450B679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EBDF9A3-DE0A-A848-2CB0-CC5EC56AB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C05380-827A-A5EF-B08F-951A255A3311}"/>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Juvenile Salmonid Monitoring</a:t>
            </a:r>
          </a:p>
        </p:txBody>
      </p:sp>
      <p:sp>
        <p:nvSpPr>
          <p:cNvPr id="3" name="Content Placeholder 2">
            <a:extLst>
              <a:ext uri="{FF2B5EF4-FFF2-40B4-BE49-F238E27FC236}">
                <a16:creationId xmlns:a16="http://schemas.microsoft.com/office/drawing/2014/main" id="{9AEE441F-4605-98F4-B810-37152081A7C7}"/>
              </a:ext>
            </a:extLst>
          </p:cNvPr>
          <p:cNvSpPr>
            <a:spLocks noGrp="1"/>
          </p:cNvSpPr>
          <p:nvPr>
            <p:ph idx="1"/>
          </p:nvPr>
        </p:nvSpPr>
        <p:spPr>
          <a:xfrm>
            <a:off x="4810259" y="389299"/>
            <a:ext cx="6555347" cy="6083929"/>
          </a:xfrm>
        </p:spPr>
        <p:txBody>
          <a:bodyPr anchor="ctr">
            <a:normAutofit fontScale="92500" lnSpcReduction="20000"/>
          </a:bodyPr>
          <a:lstStyle/>
          <a:p>
            <a:pPr marL="0" indent="0">
              <a:buNone/>
            </a:pPr>
            <a:r>
              <a:rPr lang="en-US" sz="2000" b="1" dirty="0"/>
              <a:t>Snorkel Surveys </a:t>
            </a:r>
            <a:r>
              <a:rPr lang="en-US" sz="2000" dirty="0"/>
              <a:t>– assessing juvenile habitat usage at baseflow</a:t>
            </a:r>
          </a:p>
          <a:p>
            <a:pPr lvl="1"/>
            <a:r>
              <a:rPr lang="en-US" sz="2000" dirty="0"/>
              <a:t>Who: Varies by Project</a:t>
            </a:r>
          </a:p>
          <a:p>
            <a:pPr lvl="1"/>
            <a:r>
              <a:rPr lang="en-US" sz="2000" dirty="0"/>
              <a:t>Where: selected reaches varies by watershed</a:t>
            </a:r>
          </a:p>
          <a:p>
            <a:pPr lvl="2">
              <a:buFont typeface="Wingdings" panose="05000000000000000000" pitchFamily="2" charset="2"/>
              <a:buChar char="Ø"/>
            </a:pPr>
            <a:r>
              <a:rPr lang="en-US" sz="1800" dirty="0"/>
              <a:t>Shasta – Canyon and Big Springs (CDFW &amp; Karuk)</a:t>
            </a:r>
          </a:p>
          <a:p>
            <a:pPr lvl="2">
              <a:buFont typeface="Wingdings" panose="05000000000000000000" pitchFamily="2" charset="2"/>
              <a:buChar char="Ø"/>
            </a:pPr>
            <a:r>
              <a:rPr lang="en-US" sz="1800" dirty="0"/>
              <a:t>Scott - Canyon</a:t>
            </a:r>
          </a:p>
          <a:p>
            <a:pPr lvl="2">
              <a:buFont typeface="Wingdings" panose="05000000000000000000" pitchFamily="2" charset="2"/>
              <a:buChar char="Ø"/>
            </a:pPr>
            <a:r>
              <a:rPr lang="en-US" sz="1800" dirty="0"/>
              <a:t>Camp, Beaver &amp; Deer – former reservoir rim to confluence</a:t>
            </a:r>
          </a:p>
          <a:p>
            <a:pPr lvl="2">
              <a:buFont typeface="Wingdings" panose="05000000000000000000" pitchFamily="2" charset="2"/>
              <a:buChar char="Ø"/>
            </a:pPr>
            <a:r>
              <a:rPr lang="en-US" sz="1800" dirty="0"/>
              <a:t>Jenny – ~1 mile upstream of the former reservoir rim</a:t>
            </a:r>
          </a:p>
          <a:p>
            <a:pPr lvl="2">
              <a:buFont typeface="Wingdings" panose="05000000000000000000" pitchFamily="2" charset="2"/>
              <a:buChar char="Ø"/>
            </a:pPr>
            <a:r>
              <a:rPr lang="en-US" sz="1800" dirty="0"/>
              <a:t>Fall – Fall Creek Hatchery to confluence</a:t>
            </a:r>
          </a:p>
          <a:p>
            <a:pPr lvl="2">
              <a:buFont typeface="Wingdings" panose="05000000000000000000" pitchFamily="2" charset="2"/>
              <a:buChar char="Ø"/>
            </a:pPr>
            <a:r>
              <a:rPr lang="en-US" sz="1800" dirty="0"/>
              <a:t>Shovel – current identified point of upper anadromy to confluence</a:t>
            </a:r>
          </a:p>
          <a:p>
            <a:pPr lvl="1"/>
            <a:r>
              <a:rPr lang="en-US" sz="2000" dirty="0"/>
              <a:t>Why: Population Trends and Fish periodicity: long term and real-time informing:</a:t>
            </a:r>
          </a:p>
          <a:p>
            <a:pPr lvl="2">
              <a:buFont typeface="Wingdings" panose="05000000000000000000" pitchFamily="2" charset="2"/>
              <a:buChar char="Ø"/>
            </a:pPr>
            <a:r>
              <a:rPr lang="en-US" sz="1800" dirty="0"/>
              <a:t>identified flow targets</a:t>
            </a:r>
          </a:p>
          <a:p>
            <a:pPr lvl="2">
              <a:buFont typeface="Wingdings" panose="05000000000000000000" pitchFamily="2" charset="2"/>
              <a:buChar char="Ø"/>
            </a:pPr>
            <a:r>
              <a:rPr lang="en-US" sz="1800" dirty="0"/>
              <a:t>In-river water management</a:t>
            </a:r>
          </a:p>
          <a:p>
            <a:pPr lvl="2">
              <a:buFont typeface="Wingdings" panose="05000000000000000000" pitchFamily="2" charset="2"/>
              <a:buChar char="Ø"/>
            </a:pPr>
            <a:r>
              <a:rPr lang="en-US" sz="1800" dirty="0"/>
              <a:t>In-water work windows for restoration</a:t>
            </a:r>
          </a:p>
          <a:p>
            <a:pPr lvl="1"/>
            <a:r>
              <a:rPr lang="en-US" sz="2000" dirty="0"/>
              <a:t>Funding </a:t>
            </a:r>
          </a:p>
          <a:p>
            <a:pPr lvl="2">
              <a:buFont typeface="Wingdings" panose="05000000000000000000" pitchFamily="2" charset="2"/>
              <a:buChar char="Ø"/>
            </a:pPr>
            <a:r>
              <a:rPr lang="en-US" sz="1800" dirty="0"/>
              <a:t>CDFW – internal permanent staff, BCP and CMP for seasonals</a:t>
            </a:r>
          </a:p>
          <a:p>
            <a:pPr lvl="2">
              <a:buFont typeface="Wingdings" panose="05000000000000000000" pitchFamily="2" charset="2"/>
              <a:buChar char="Ø"/>
            </a:pPr>
            <a:r>
              <a:rPr lang="en-US" sz="1800" dirty="0"/>
              <a:t>Karuk – grant funded currently, expires March 2026</a:t>
            </a:r>
          </a:p>
          <a:p>
            <a:pPr lvl="1"/>
            <a:r>
              <a:rPr lang="en-US" sz="2000" dirty="0"/>
              <a:t>Data Gaps &amp; Monitoring Alternatives</a:t>
            </a:r>
          </a:p>
          <a:p>
            <a:pPr lvl="2">
              <a:buFont typeface="Wingdings" panose="05000000000000000000" pitchFamily="2" charset="2"/>
              <a:buChar char="Ø"/>
            </a:pPr>
            <a:r>
              <a:rPr lang="en-US" sz="1800" dirty="0"/>
              <a:t>More tributary coverage – access constraints</a:t>
            </a:r>
          </a:p>
          <a:p>
            <a:pPr lvl="2">
              <a:buFont typeface="Wingdings" panose="05000000000000000000" pitchFamily="2" charset="2"/>
              <a:buChar char="Ø"/>
            </a:pPr>
            <a:r>
              <a:rPr lang="en-US" sz="1800" dirty="0"/>
              <a:t>No alternative to gathering the spatial occupancy information</a:t>
            </a:r>
          </a:p>
        </p:txBody>
      </p:sp>
    </p:spTree>
    <p:extLst>
      <p:ext uri="{BB962C8B-B14F-4D97-AF65-F5344CB8AC3E}">
        <p14:creationId xmlns:p14="http://schemas.microsoft.com/office/powerpoint/2010/main" val="27660097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284F71-F22D-9C92-6F0C-ED1013E1088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EC93146-93EE-6358-C53A-22C9CB590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470039C-9C88-52D5-30FD-B75ED9C51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3F0823-8529-8935-9518-643892D17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BE31DA-184A-7C77-14BF-01F1731C2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035D0AD-2D0F-FB54-7B9E-3F76470DD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879A05A-EC76-9017-0FE5-69ADD5742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854E3B5-7D09-B7F7-327A-E18641781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E7D420-0639-FA4A-A5BF-BE165FC3A4F9}"/>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Juvenile Salmonid Monitoring</a:t>
            </a:r>
          </a:p>
        </p:txBody>
      </p:sp>
      <p:sp>
        <p:nvSpPr>
          <p:cNvPr id="3" name="Content Placeholder 2">
            <a:extLst>
              <a:ext uri="{FF2B5EF4-FFF2-40B4-BE49-F238E27FC236}">
                <a16:creationId xmlns:a16="http://schemas.microsoft.com/office/drawing/2014/main" id="{8806B034-5C58-2BC3-64E8-856B947A658B}"/>
              </a:ext>
            </a:extLst>
          </p:cNvPr>
          <p:cNvSpPr>
            <a:spLocks noGrp="1"/>
          </p:cNvSpPr>
          <p:nvPr>
            <p:ph idx="1"/>
          </p:nvPr>
        </p:nvSpPr>
        <p:spPr>
          <a:xfrm>
            <a:off x="4810259" y="389299"/>
            <a:ext cx="6555347" cy="6083929"/>
          </a:xfrm>
        </p:spPr>
        <p:txBody>
          <a:bodyPr anchor="ctr">
            <a:normAutofit lnSpcReduction="10000"/>
          </a:bodyPr>
          <a:lstStyle/>
          <a:p>
            <a:pPr marL="0" indent="0">
              <a:buNone/>
            </a:pPr>
            <a:r>
              <a:rPr lang="en-US" sz="2000" b="1" dirty="0"/>
              <a:t>Juvenile Tagging Studies</a:t>
            </a:r>
            <a:r>
              <a:rPr lang="en-US" sz="2000" dirty="0"/>
              <a:t>– multiple efforts tagging of juvenile salmonids for tracking throughout the basin</a:t>
            </a:r>
          </a:p>
          <a:p>
            <a:pPr lvl="1"/>
            <a:r>
              <a:rPr lang="en-US" sz="2000" dirty="0"/>
              <a:t>Who: USGS, Tribes, CDFW, Scott River Watershed Council</a:t>
            </a:r>
          </a:p>
          <a:p>
            <a:pPr lvl="1"/>
            <a:r>
              <a:rPr lang="en-US" sz="2000" dirty="0"/>
              <a:t>Where: </a:t>
            </a:r>
          </a:p>
          <a:p>
            <a:pPr lvl="2"/>
            <a:r>
              <a:rPr lang="en-US" sz="1600" dirty="0"/>
              <a:t>Shasta &amp; Scott – USGS (Chinook), CDFW, SRWC</a:t>
            </a:r>
          </a:p>
          <a:p>
            <a:pPr lvl="2"/>
            <a:r>
              <a:rPr lang="en-US" sz="1600" dirty="0"/>
              <a:t>Bogus, Jenny (planned), Fall, Shovel – CDFW, SRWC</a:t>
            </a:r>
            <a:endParaRPr lang="en-US" sz="1400" dirty="0"/>
          </a:p>
          <a:p>
            <a:pPr lvl="1"/>
            <a:r>
              <a:rPr lang="en-US" sz="2000" dirty="0"/>
              <a:t>Why: </a:t>
            </a:r>
            <a:r>
              <a:rPr lang="en-US" sz="2000" b="0" i="0" u="none" strike="noStrike" dirty="0">
                <a:solidFill>
                  <a:srgbClr val="000000"/>
                </a:solidFill>
                <a:effectLst/>
                <a:latin typeface="Aptos" panose="020B0004020202020204" pitchFamily="34" charset="0"/>
              </a:rPr>
              <a:t>Assessing the effect of managed flow and associated water temperature on outmigration survival of juvenile salmonids</a:t>
            </a:r>
            <a:endParaRPr lang="en-US" sz="2000" dirty="0"/>
          </a:p>
          <a:p>
            <a:pPr lvl="2">
              <a:buFont typeface="Wingdings" panose="05000000000000000000" pitchFamily="2" charset="2"/>
              <a:buChar char="Ø"/>
            </a:pPr>
            <a:r>
              <a:rPr lang="en-US" sz="1800" dirty="0"/>
              <a:t>Survival rates</a:t>
            </a:r>
          </a:p>
          <a:p>
            <a:pPr lvl="2">
              <a:buFont typeface="Wingdings" panose="05000000000000000000" pitchFamily="2" charset="2"/>
              <a:buChar char="Ø"/>
            </a:pPr>
            <a:r>
              <a:rPr lang="en-US" sz="1800" dirty="0"/>
              <a:t>Movement timing</a:t>
            </a:r>
          </a:p>
          <a:p>
            <a:pPr lvl="2">
              <a:buFont typeface="Wingdings" panose="05000000000000000000" pitchFamily="2" charset="2"/>
              <a:buChar char="Ø"/>
            </a:pPr>
            <a:r>
              <a:rPr lang="en-US" sz="1800" dirty="0"/>
              <a:t>Habitat and micro-habitat utilization</a:t>
            </a:r>
            <a:endParaRPr lang="en-US" sz="2000" dirty="0"/>
          </a:p>
          <a:p>
            <a:pPr lvl="1"/>
            <a:r>
              <a:rPr lang="en-US" sz="2000" dirty="0"/>
              <a:t>Funding </a:t>
            </a:r>
          </a:p>
          <a:p>
            <a:pPr lvl="2">
              <a:buFont typeface="Wingdings" panose="05000000000000000000" pitchFamily="2" charset="2"/>
              <a:buChar char="Ø"/>
            </a:pPr>
            <a:r>
              <a:rPr lang="en-US" sz="1800" dirty="0"/>
              <a:t>USGS – grant funded through this year</a:t>
            </a:r>
          </a:p>
          <a:p>
            <a:pPr lvl="2">
              <a:buFont typeface="Wingdings" panose="05000000000000000000" pitchFamily="2" charset="2"/>
              <a:buChar char="Ø"/>
            </a:pPr>
            <a:r>
              <a:rPr lang="en-US" sz="1800" dirty="0"/>
              <a:t>Karuk – grant funded currently</a:t>
            </a:r>
          </a:p>
          <a:p>
            <a:pPr lvl="2">
              <a:buFont typeface="Wingdings" panose="05000000000000000000" pitchFamily="2" charset="2"/>
              <a:buChar char="Ø"/>
            </a:pPr>
            <a:r>
              <a:rPr lang="en-US" sz="1800" dirty="0"/>
              <a:t>CDFW – internal permanent staff, BCP and CMP for seasonals</a:t>
            </a:r>
          </a:p>
          <a:p>
            <a:pPr lvl="1"/>
            <a:r>
              <a:rPr lang="en-US" sz="2000" dirty="0"/>
              <a:t>Data Gaps &amp; Monitoring Alternatives</a:t>
            </a:r>
          </a:p>
          <a:p>
            <a:pPr lvl="2">
              <a:buFont typeface="Wingdings" panose="05000000000000000000" pitchFamily="2" charset="2"/>
              <a:buChar char="Ø"/>
            </a:pPr>
            <a:r>
              <a:rPr lang="en-US" sz="1800" dirty="0"/>
              <a:t>Detection arrays within large tributaries </a:t>
            </a:r>
          </a:p>
          <a:p>
            <a:pPr lvl="2">
              <a:buFont typeface="Wingdings" panose="05000000000000000000" pitchFamily="2" charset="2"/>
              <a:buChar char="Ø"/>
            </a:pPr>
            <a:r>
              <a:rPr lang="en-US" sz="1800" dirty="0"/>
              <a:t>Alternatives </a:t>
            </a:r>
          </a:p>
          <a:p>
            <a:pPr marL="914400" lvl="2" indent="0">
              <a:buNone/>
            </a:pPr>
            <a:endParaRPr lang="en-US" sz="1800" dirty="0"/>
          </a:p>
        </p:txBody>
      </p:sp>
    </p:spTree>
    <p:extLst>
      <p:ext uri="{BB962C8B-B14F-4D97-AF65-F5344CB8AC3E}">
        <p14:creationId xmlns:p14="http://schemas.microsoft.com/office/powerpoint/2010/main" val="2299470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84037DD6-D709-2631-BA53-F12EC921DC1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392CA69-62B1-5BA1-000F-D56EFC3BC91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2DF63162-135F-71B3-476D-E300C7B8CB4B}"/>
                </a:ext>
              </a:extLst>
            </p:cNvPr>
            <p:cNvSpPr txBox="1"/>
            <p:nvPr/>
          </p:nvSpPr>
          <p:spPr>
            <a:xfrm>
              <a:off x="1575881" y="2910537"/>
              <a:ext cx="7365942" cy="1107995"/>
            </a:xfrm>
            <a:prstGeom prst="rect">
              <a:avLst/>
            </a:prstGeom>
            <a:noFill/>
          </p:spPr>
          <p:txBody>
            <a:bodyPr wrap="square" rtlCol="0">
              <a:spAutoFit/>
            </a:bodyPr>
            <a:lstStyle/>
            <a:p>
              <a:r>
                <a:rPr lang="en-US" sz="4000" b="1" dirty="0"/>
                <a:t> Shasta, Scott and Salmon Rivers</a:t>
              </a:r>
            </a:p>
            <a:p>
              <a:r>
                <a:rPr lang="en-US" sz="2600" dirty="0"/>
                <a:t>Betsy Stapleton and Sarah Shaefer</a:t>
              </a:r>
            </a:p>
          </p:txBody>
        </p:sp>
        <p:cxnSp>
          <p:nvCxnSpPr>
            <p:cNvPr id="7" name="Straight Connector 6">
              <a:extLst>
                <a:ext uri="{FF2B5EF4-FFF2-40B4-BE49-F238E27FC236}">
                  <a16:creationId xmlns:a16="http://schemas.microsoft.com/office/drawing/2014/main" id="{F00EAB36-2ED5-F9BE-BDB8-83FA787EC530}"/>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6A8AE37-39DE-7362-E651-63DE83AF2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3949"/>
            <a:ext cx="1635020" cy="1601652"/>
          </a:xfrm>
          <a:prstGeom prst="ellipse">
            <a:avLst/>
          </a:prstGeom>
        </p:spPr>
      </p:pic>
    </p:spTree>
    <p:extLst>
      <p:ext uri="{BB962C8B-B14F-4D97-AF65-F5344CB8AC3E}">
        <p14:creationId xmlns:p14="http://schemas.microsoft.com/office/powerpoint/2010/main" val="1995381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Picture 20" descr="A fish swimming in the water&#10;&#10;AI-generated content may be incorrect.">
            <a:extLst>
              <a:ext uri="{FF2B5EF4-FFF2-40B4-BE49-F238E27FC236}">
                <a16:creationId xmlns:a16="http://schemas.microsoft.com/office/drawing/2014/main" id="{8B6455BF-C4D1-2C44-9A87-AB9FECF3590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22"/>
            <a:ext cx="12191977" cy="6858022"/>
          </a:xfrm>
          <a:prstGeom prst="rect">
            <a:avLst/>
          </a:prstGeom>
        </p:spPr>
      </p:pic>
      <p:sp>
        <p:nvSpPr>
          <p:cNvPr id="28" name="Rectangle 2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FAC663-D880-95AC-BBD7-0F755AA23A20}"/>
              </a:ext>
            </a:extLst>
          </p:cNvPr>
          <p:cNvSpPr>
            <a:spLocks noGrp="1"/>
          </p:cNvSpPr>
          <p:nvPr>
            <p:ph type="ctrTitle"/>
          </p:nvPr>
        </p:nvSpPr>
        <p:spPr>
          <a:xfrm>
            <a:off x="643466" y="643467"/>
            <a:ext cx="5452529" cy="3569242"/>
          </a:xfrm>
        </p:spPr>
        <p:txBody>
          <a:bodyPr anchor="t">
            <a:normAutofit/>
          </a:bodyPr>
          <a:lstStyle/>
          <a:p>
            <a:pPr algn="l"/>
            <a:r>
              <a:rPr lang="en-US" sz="5200" dirty="0">
                <a:solidFill>
                  <a:srgbClr val="FFFFFF"/>
                </a:solidFill>
              </a:rPr>
              <a:t>Scott Watershed Monitoring: Fish, Water &amp; Physical Process</a:t>
            </a:r>
          </a:p>
        </p:txBody>
      </p:sp>
      <p:sp>
        <p:nvSpPr>
          <p:cNvPr id="3" name="Subtitle 2">
            <a:extLst>
              <a:ext uri="{FF2B5EF4-FFF2-40B4-BE49-F238E27FC236}">
                <a16:creationId xmlns:a16="http://schemas.microsoft.com/office/drawing/2014/main" id="{436863EE-3797-EDBF-CA29-196B08D37C2F}"/>
              </a:ext>
            </a:extLst>
          </p:cNvPr>
          <p:cNvSpPr>
            <a:spLocks noGrp="1"/>
          </p:cNvSpPr>
          <p:nvPr>
            <p:ph type="subTitle" idx="1"/>
          </p:nvPr>
        </p:nvSpPr>
        <p:spPr>
          <a:xfrm>
            <a:off x="643466" y="4551037"/>
            <a:ext cx="5449479" cy="1578054"/>
          </a:xfrm>
        </p:spPr>
        <p:txBody>
          <a:bodyPr anchor="b">
            <a:normAutofit/>
          </a:bodyPr>
          <a:lstStyle/>
          <a:p>
            <a:pPr algn="l"/>
            <a:r>
              <a:rPr lang="en-US" dirty="0">
                <a:solidFill>
                  <a:srgbClr val="FFFFFF"/>
                </a:solidFill>
              </a:rPr>
              <a:t>Sarah Schaefer, QVIR</a:t>
            </a:r>
          </a:p>
          <a:p>
            <a:pPr algn="l"/>
            <a:r>
              <a:rPr lang="en-US" dirty="0">
                <a:solidFill>
                  <a:srgbClr val="FFFFFF"/>
                </a:solidFill>
              </a:rPr>
              <a:t>Betsy Stapleton, SRWC</a:t>
            </a:r>
          </a:p>
        </p:txBody>
      </p:sp>
      <p:sp>
        <p:nvSpPr>
          <p:cNvPr id="30" name="Rectangle 2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Picture 22">
            <a:extLst>
              <a:ext uri="{FF2B5EF4-FFF2-40B4-BE49-F238E27FC236}">
                <a16:creationId xmlns:a16="http://schemas.microsoft.com/office/drawing/2014/main" id="{AE33A395-2A8D-BF7A-942D-39989AEB90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9491" y="6575996"/>
            <a:ext cx="3948954" cy="237786"/>
          </a:xfrm>
          <a:prstGeom prst="rect">
            <a:avLst/>
          </a:prstGeom>
        </p:spPr>
      </p:pic>
    </p:spTree>
    <p:extLst>
      <p:ext uri="{BB962C8B-B14F-4D97-AF65-F5344CB8AC3E}">
        <p14:creationId xmlns:p14="http://schemas.microsoft.com/office/powerpoint/2010/main" val="1963511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3D37939-BB82-3D24-CB69-DAED28CDDC53}"/>
              </a:ext>
            </a:extLst>
          </p:cNvPr>
          <p:cNvSpPr>
            <a:spLocks noGrp="1"/>
          </p:cNvSpPr>
          <p:nvPr>
            <p:ph type="title"/>
          </p:nvPr>
        </p:nvSpPr>
        <p:spPr>
          <a:xfrm>
            <a:off x="838200" y="1195697"/>
            <a:ext cx="3200400" cy="4238118"/>
          </a:xfrm>
        </p:spPr>
        <p:txBody>
          <a:bodyPr>
            <a:normAutofit/>
          </a:bodyPr>
          <a:lstStyle/>
          <a:p>
            <a:r>
              <a:rPr lang="en-GB" sz="4100" dirty="0">
                <a:solidFill>
                  <a:srgbClr val="FFFFFF"/>
                </a:solidFill>
                <a:effectLst/>
                <a:latin typeface="Aptos Display" panose="020B0004020202020204" pitchFamily="34" charset="0"/>
              </a:rPr>
              <a:t>Fisheries: What Questions Are Being Addressed by Current Monitoring?</a:t>
            </a:r>
            <a:endParaRPr lang="en-US" sz="4100" dirty="0">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aphicFrame>
        <p:nvGraphicFramePr>
          <p:cNvPr id="6" name="Content Placeholder 2">
            <a:extLst>
              <a:ext uri="{FF2B5EF4-FFF2-40B4-BE49-F238E27FC236}">
                <a16:creationId xmlns:a16="http://schemas.microsoft.com/office/drawing/2014/main" id="{404CD85F-1436-B72F-18FE-53F4F06B620A}"/>
              </a:ext>
            </a:extLst>
          </p:cNvPr>
          <p:cNvGraphicFramePr>
            <a:graphicFrameLocks noGrp="1"/>
          </p:cNvGraphicFramePr>
          <p:nvPr>
            <p:ph idx="1"/>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2276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2046B83-5799-AB9B-F5EE-07065A0402B3}"/>
              </a:ext>
            </a:extLst>
          </p:cNvPr>
          <p:cNvSpPr>
            <a:spLocks noGrp="1"/>
          </p:cNvSpPr>
          <p:nvPr>
            <p:ph type="title"/>
          </p:nvPr>
        </p:nvSpPr>
        <p:spPr>
          <a:xfrm>
            <a:off x="429768" y="411480"/>
            <a:ext cx="11131298" cy="1106424"/>
          </a:xfrm>
        </p:spPr>
        <p:txBody>
          <a:bodyPr>
            <a:normAutofit/>
          </a:bodyPr>
          <a:lstStyle/>
          <a:p>
            <a:r>
              <a:rPr lang="en-US" sz="3600"/>
              <a:t>Regulatory Considerations</a:t>
            </a:r>
          </a:p>
        </p:txBody>
      </p:sp>
      <p:sp>
        <p:nvSpPr>
          <p:cNvPr id="18" name="Rectangle 17">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tream with rocks and grass&#10;&#10;AI-generated content may be incorrect.">
            <a:extLst>
              <a:ext uri="{FF2B5EF4-FFF2-40B4-BE49-F238E27FC236}">
                <a16:creationId xmlns:a16="http://schemas.microsoft.com/office/drawing/2014/main" id="{805838DF-B455-5CDF-C587-DA1C8CEDE48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120585" y="2272274"/>
            <a:ext cx="4520560" cy="3419856"/>
          </a:xfrm>
          <a:prstGeom prst="rect">
            <a:avLst/>
          </a:prstGeom>
        </p:spPr>
      </p:pic>
      <p:pic>
        <p:nvPicPr>
          <p:cNvPr id="5" name="Picture 4" descr="A fish in a container&#10;&#10;AI-generated content may be incorrect.">
            <a:extLst>
              <a:ext uri="{FF2B5EF4-FFF2-40B4-BE49-F238E27FC236}">
                <a16:creationId xmlns:a16="http://schemas.microsoft.com/office/drawing/2014/main" id="{5AD6F3BB-B259-938D-E3E7-CD939C15B39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3676855" y="2271904"/>
            <a:ext cx="4520560" cy="3420596"/>
          </a:xfrm>
          <a:prstGeom prst="rect">
            <a:avLst/>
          </a:prstGeom>
        </p:spPr>
      </p:pic>
      <p:sp useBgFill="1">
        <p:nvSpPr>
          <p:cNvPr id="16" name="Rectangle 15">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E83300-8C07-8D20-3C4B-ABBD6AC783C0}"/>
              </a:ext>
            </a:extLst>
          </p:cNvPr>
          <p:cNvSpPr>
            <a:spLocks noGrp="1"/>
          </p:cNvSpPr>
          <p:nvPr>
            <p:ph idx="1"/>
          </p:nvPr>
        </p:nvSpPr>
        <p:spPr>
          <a:xfrm>
            <a:off x="8309348" y="2020824"/>
            <a:ext cx="2956060" cy="3959352"/>
          </a:xfrm>
        </p:spPr>
        <p:txBody>
          <a:bodyPr anchor="ctr">
            <a:normAutofit/>
          </a:bodyPr>
          <a:lstStyle/>
          <a:p>
            <a:r>
              <a:rPr lang="en-US" dirty="0"/>
              <a:t>Listed coho</a:t>
            </a:r>
          </a:p>
          <a:p>
            <a:r>
              <a:rPr lang="en-US" dirty="0"/>
              <a:t>Fish and Game Code 5937</a:t>
            </a:r>
          </a:p>
        </p:txBody>
      </p:sp>
    </p:spTree>
    <p:extLst>
      <p:ext uri="{BB962C8B-B14F-4D97-AF65-F5344CB8AC3E}">
        <p14:creationId xmlns:p14="http://schemas.microsoft.com/office/powerpoint/2010/main" val="3951158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Placeholder 4" descr="A map of a river&#10;&#10;AI-generated content may be incorrect.">
            <a:extLst>
              <a:ext uri="{FF2B5EF4-FFF2-40B4-BE49-F238E27FC236}">
                <a16:creationId xmlns:a16="http://schemas.microsoft.com/office/drawing/2014/main" id="{C27486B8-E20F-45C9-43C0-AE608514030B}"/>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p:blipFill>
        <p:spPr>
          <a:xfrm>
            <a:off x="84315" y="106878"/>
            <a:ext cx="5325881" cy="675112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0DD96EA-2D92-1D1C-E44A-4853128BCB9B}"/>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Fisheries: CDFW</a:t>
            </a:r>
          </a:p>
        </p:txBody>
      </p:sp>
      <p:sp>
        <p:nvSpPr>
          <p:cNvPr id="3" name="Content Placeholder 2">
            <a:extLst>
              <a:ext uri="{FF2B5EF4-FFF2-40B4-BE49-F238E27FC236}">
                <a16:creationId xmlns:a16="http://schemas.microsoft.com/office/drawing/2014/main" id="{7AC2365D-7DCD-3F69-3CB4-040EE5982505}"/>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t>Adult Spawning Weir</a:t>
            </a:r>
          </a:p>
          <a:p>
            <a:pPr marL="285750" indent="-228600">
              <a:buFont typeface="Arial" panose="020B0604020202020204" pitchFamily="34" charset="0"/>
              <a:buChar char="•"/>
            </a:pPr>
            <a:r>
              <a:rPr lang="en-US" sz="2000" dirty="0"/>
              <a:t>Rotary Screw Trap</a:t>
            </a:r>
          </a:p>
          <a:p>
            <a:pPr marL="285750" indent="-228600">
              <a:buFont typeface="Arial" panose="020B0604020202020204" pitchFamily="34" charset="0"/>
              <a:buChar char="•"/>
            </a:pPr>
            <a:r>
              <a:rPr lang="en-US" sz="2000" dirty="0"/>
              <a:t>Chinook carcass surveys</a:t>
            </a:r>
          </a:p>
        </p:txBody>
      </p:sp>
    </p:spTree>
    <p:extLst>
      <p:ext uri="{BB962C8B-B14F-4D97-AF65-F5344CB8AC3E}">
        <p14:creationId xmlns:p14="http://schemas.microsoft.com/office/powerpoint/2010/main" val="10140949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Placeholder 4" descr="A map of a river&#10;&#10;AI-generated content may be incorrect.">
            <a:extLst>
              <a:ext uri="{FF2B5EF4-FFF2-40B4-BE49-F238E27FC236}">
                <a16:creationId xmlns:a16="http://schemas.microsoft.com/office/drawing/2014/main" id="{CB71322F-644C-2A54-C57E-16279B79A103}"/>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p:blipFill>
        <p:spPr>
          <a:xfrm>
            <a:off x="98365" y="124689"/>
            <a:ext cx="5311831" cy="6733311"/>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AB91935-8ECD-C8D5-2052-97C50E7B1D44}"/>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3400"/>
              <a:t>Fisheries: Scott River Watershed Council</a:t>
            </a:r>
            <a:br>
              <a:rPr lang="en-US" sz="3400"/>
            </a:br>
            <a:endParaRPr lang="en-US" sz="3400"/>
          </a:p>
        </p:txBody>
      </p:sp>
      <p:sp>
        <p:nvSpPr>
          <p:cNvPr id="3" name="Content Placeholder 2">
            <a:extLst>
              <a:ext uri="{FF2B5EF4-FFF2-40B4-BE49-F238E27FC236}">
                <a16:creationId xmlns:a16="http://schemas.microsoft.com/office/drawing/2014/main" id="{865117BE-389C-C718-9A17-544811D6FCA0}"/>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pPr marL="342900" indent="-228600">
              <a:buFont typeface="Arial" panose="020B0604020202020204" pitchFamily="34" charset="0"/>
              <a:buChar char="•"/>
            </a:pPr>
            <a:r>
              <a:rPr lang="en-US" sz="2000" dirty="0"/>
              <a:t>Coho Spawning Surveys (with QVIR)</a:t>
            </a:r>
          </a:p>
          <a:p>
            <a:pPr marL="342900" indent="-228600">
              <a:buFont typeface="Arial" panose="020B0604020202020204" pitchFamily="34" charset="0"/>
              <a:buChar char="•"/>
            </a:pPr>
            <a:r>
              <a:rPr lang="en-US" sz="2000" dirty="0"/>
              <a:t>PIT Tagging </a:t>
            </a:r>
          </a:p>
          <a:p>
            <a:pPr marL="342900" indent="-228600">
              <a:buFont typeface="Arial" panose="020B0604020202020204" pitchFamily="34" charset="0"/>
              <a:buChar char="•"/>
            </a:pPr>
            <a:r>
              <a:rPr lang="en-US" sz="2000" dirty="0"/>
              <a:t>Juvenile Direct Observations</a:t>
            </a:r>
          </a:p>
          <a:p>
            <a:pPr marL="342900" indent="-228600">
              <a:buFont typeface="Arial" panose="020B0604020202020204" pitchFamily="34" charset="0"/>
              <a:buChar char="•"/>
            </a:pPr>
            <a:r>
              <a:rPr lang="en-US" sz="2000" dirty="0"/>
              <a:t>Eyes and Ears (with UC Davis)</a:t>
            </a:r>
          </a:p>
          <a:p>
            <a:endParaRPr lang="en-US" sz="2000" dirty="0"/>
          </a:p>
        </p:txBody>
      </p:sp>
    </p:spTree>
    <p:extLst>
      <p:ext uri="{BB962C8B-B14F-4D97-AF65-F5344CB8AC3E}">
        <p14:creationId xmlns:p14="http://schemas.microsoft.com/office/powerpoint/2010/main" val="3492927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Placeholder 4" descr="A map of a river&#10;&#10;AI-generated content may be incorrect.">
            <a:extLst>
              <a:ext uri="{FF2B5EF4-FFF2-40B4-BE49-F238E27FC236}">
                <a16:creationId xmlns:a16="http://schemas.microsoft.com/office/drawing/2014/main" id="{96BEBB11-7D9C-68BE-891A-867D14D87FD8}"/>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p:blipFill>
        <p:spPr>
          <a:xfrm>
            <a:off x="124221" y="78732"/>
            <a:ext cx="5285975" cy="6700536"/>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E7B20FB-0570-24A9-C303-BA810AB8C189}"/>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Fisheries: QVIR</a:t>
            </a:r>
          </a:p>
        </p:txBody>
      </p:sp>
      <p:sp>
        <p:nvSpPr>
          <p:cNvPr id="4" name="Text Placeholder 3">
            <a:extLst>
              <a:ext uri="{FF2B5EF4-FFF2-40B4-BE49-F238E27FC236}">
                <a16:creationId xmlns:a16="http://schemas.microsoft.com/office/drawing/2014/main" id="{E86831BA-B4C3-7737-9B8C-68350968171D}"/>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t>Coho and Chinnock Spawning Surveys (collaborative)</a:t>
            </a:r>
          </a:p>
          <a:p>
            <a:pPr marL="285750" indent="-228600">
              <a:buFont typeface="Arial" panose="020B0604020202020204" pitchFamily="34" charset="0"/>
              <a:buChar char="•"/>
            </a:pPr>
            <a:r>
              <a:rPr lang="en-US" sz="2000" dirty="0"/>
              <a:t>Juvenile Direct Observations</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1061639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Placeholder 5" descr="A map of a river&#10;&#10;AI-generated content may be incorrect.">
            <a:extLst>
              <a:ext uri="{FF2B5EF4-FFF2-40B4-BE49-F238E27FC236}">
                <a16:creationId xmlns:a16="http://schemas.microsoft.com/office/drawing/2014/main" id="{DB060FF8-C946-0A63-EE6E-7DD33FC8C4F2}"/>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p:blipFill>
        <p:spPr>
          <a:xfrm>
            <a:off x="124221" y="78732"/>
            <a:ext cx="5285975" cy="6700536"/>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9CE87C0-10D6-8951-EB96-9EDD0D9590F5}"/>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dirty="0"/>
              <a:t>Fisheries: USFS, Water Trust, Amy Fingerle</a:t>
            </a:r>
          </a:p>
        </p:txBody>
      </p:sp>
      <p:sp>
        <p:nvSpPr>
          <p:cNvPr id="5" name="Text Placeholder 4">
            <a:extLst>
              <a:ext uri="{FF2B5EF4-FFF2-40B4-BE49-F238E27FC236}">
                <a16:creationId xmlns:a16="http://schemas.microsoft.com/office/drawing/2014/main" id="{E8AC0671-FCBE-A1BB-ECCD-EF8CF2DCED9A}"/>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pPr marL="285750" indent="-228600">
              <a:buFont typeface="Arial" panose="020B0604020202020204" pitchFamily="34" charset="0"/>
              <a:buChar char="•"/>
            </a:pPr>
            <a:r>
              <a:rPr lang="en-US" sz="2000"/>
              <a:t>Chinook and Coho Spawning Surveys (USFS, SRCD)</a:t>
            </a:r>
          </a:p>
          <a:p>
            <a:pPr marL="285750" indent="-228600">
              <a:buFont typeface="Arial" panose="020B0604020202020204" pitchFamily="34" charset="0"/>
              <a:buChar char="•"/>
            </a:pPr>
            <a:r>
              <a:rPr lang="en-US" sz="2000"/>
              <a:t>Project effectiveness monitoring (SRCD, Water trust)</a:t>
            </a:r>
          </a:p>
          <a:p>
            <a:pPr marL="285750" indent="-228600">
              <a:buFont typeface="Arial" panose="020B0604020202020204" pitchFamily="34" charset="0"/>
              <a:buChar char="•"/>
            </a:pPr>
            <a:r>
              <a:rPr lang="en-US" sz="2000"/>
              <a:t>Scott Chinook Genetics (Amy Fingerle)</a:t>
            </a:r>
          </a:p>
          <a:p>
            <a:pPr marL="285750" indent="-228600">
              <a:buFont typeface="Arial" panose="020B0604020202020204" pitchFamily="34" charset="0"/>
              <a:buChar char="•"/>
            </a:pPr>
            <a:r>
              <a:rPr lang="en-US" sz="2000"/>
              <a:t>Lamprey and Steelhead surveys (USFS-?)</a:t>
            </a:r>
          </a:p>
        </p:txBody>
      </p:sp>
    </p:spTree>
    <p:extLst>
      <p:ext uri="{BB962C8B-B14F-4D97-AF65-F5344CB8AC3E}">
        <p14:creationId xmlns:p14="http://schemas.microsoft.com/office/powerpoint/2010/main" val="3486660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fishing in a river&#10;&#10;AI-generated content may be incorrect.">
            <a:extLst>
              <a:ext uri="{FF2B5EF4-FFF2-40B4-BE49-F238E27FC236}">
                <a16:creationId xmlns:a16="http://schemas.microsoft.com/office/drawing/2014/main" id="{EAC9E43D-033E-C6CA-05FE-CF186AB0ACA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0"/>
            <a:ext cx="8630707"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C7B8E4-DE44-BE0D-9A71-82F8669233E8}"/>
              </a:ext>
            </a:extLst>
          </p:cNvPr>
          <p:cNvSpPr>
            <a:spLocks noGrp="1"/>
          </p:cNvSpPr>
          <p:nvPr>
            <p:ph type="title"/>
          </p:nvPr>
        </p:nvSpPr>
        <p:spPr>
          <a:xfrm>
            <a:off x="7531610" y="365125"/>
            <a:ext cx="4152269" cy="1899912"/>
          </a:xfrm>
        </p:spPr>
        <p:txBody>
          <a:bodyPr>
            <a:normAutofit/>
          </a:bodyPr>
          <a:lstStyle/>
          <a:p>
            <a:r>
              <a:rPr lang="en-US" sz="4000" dirty="0"/>
              <a:t>Planning Committee</a:t>
            </a:r>
          </a:p>
        </p:txBody>
      </p:sp>
      <p:sp>
        <p:nvSpPr>
          <p:cNvPr id="3" name="Content Placeholder 2">
            <a:extLst>
              <a:ext uri="{FF2B5EF4-FFF2-40B4-BE49-F238E27FC236}">
                <a16:creationId xmlns:a16="http://schemas.microsoft.com/office/drawing/2014/main" id="{6FBE8AC1-40B1-2065-9C42-9522A0287AE0}"/>
              </a:ext>
            </a:extLst>
          </p:cNvPr>
          <p:cNvSpPr>
            <a:spLocks noGrp="1"/>
          </p:cNvSpPr>
          <p:nvPr>
            <p:ph idx="1"/>
          </p:nvPr>
        </p:nvSpPr>
        <p:spPr>
          <a:xfrm>
            <a:off x="7531610" y="2434201"/>
            <a:ext cx="4440304" cy="3932756"/>
          </a:xfrm>
        </p:spPr>
        <p:txBody>
          <a:bodyPr>
            <a:normAutofit/>
          </a:bodyPr>
          <a:lstStyle/>
          <a:p>
            <a:r>
              <a:rPr lang="en-US" dirty="0"/>
              <a:t>Mike Belchik, </a:t>
            </a:r>
            <a:r>
              <a:rPr lang="en-US" i="1" dirty="0"/>
              <a:t>Yurok Tribe</a:t>
            </a:r>
          </a:p>
          <a:p>
            <a:r>
              <a:rPr lang="en-US" dirty="0"/>
              <a:t>Jordan Ortega, </a:t>
            </a:r>
            <a:r>
              <a:rPr lang="en-US" i="1" dirty="0"/>
              <a:t>Klamath Tribes</a:t>
            </a:r>
          </a:p>
          <a:p>
            <a:r>
              <a:rPr lang="en-US" dirty="0"/>
              <a:t>Benji Ramirez, </a:t>
            </a:r>
            <a:r>
              <a:rPr lang="en-US" i="1" dirty="0"/>
              <a:t>ODFW</a:t>
            </a:r>
          </a:p>
          <a:p>
            <a:r>
              <a:rPr lang="en-US" dirty="0"/>
              <a:t>Crystal Robinson, </a:t>
            </a:r>
            <a:r>
              <a:rPr lang="en-US" i="1" dirty="0"/>
              <a:t>CDFW</a:t>
            </a:r>
          </a:p>
          <a:p>
            <a:r>
              <a:rPr lang="en-US" dirty="0"/>
              <a:t>Nell Scott, </a:t>
            </a:r>
            <a:r>
              <a:rPr lang="en-US" i="1" dirty="0"/>
              <a:t>Trout Unlimited</a:t>
            </a:r>
          </a:p>
          <a:p>
            <a:r>
              <a:rPr lang="en-US" dirty="0"/>
              <a:t>Toz Soto/ Alex Corum </a:t>
            </a:r>
            <a:r>
              <a:rPr lang="en-US" i="1" dirty="0"/>
              <a:t>Karuk Tribe</a:t>
            </a:r>
          </a:p>
          <a:p>
            <a:r>
              <a:rPr lang="en-US" dirty="0"/>
              <a:t>Betsy Stapleton, </a:t>
            </a:r>
            <a:r>
              <a:rPr lang="en-US" i="1" dirty="0"/>
              <a:t>Scott River Watershed Council</a:t>
            </a:r>
          </a:p>
        </p:txBody>
      </p:sp>
      <p:sp>
        <p:nvSpPr>
          <p:cNvPr id="7" name="TextBox 6">
            <a:extLst>
              <a:ext uri="{FF2B5EF4-FFF2-40B4-BE49-F238E27FC236}">
                <a16:creationId xmlns:a16="http://schemas.microsoft.com/office/drawing/2014/main" id="{1CB8C339-2015-D5D7-94AA-53C142E7FC4B}"/>
              </a:ext>
            </a:extLst>
          </p:cNvPr>
          <p:cNvSpPr txBox="1"/>
          <p:nvPr/>
        </p:nvSpPr>
        <p:spPr>
          <a:xfrm>
            <a:off x="1717868" y="6473767"/>
            <a:ext cx="4719691" cy="369332"/>
          </a:xfrm>
          <a:prstGeom prst="rect">
            <a:avLst/>
          </a:prstGeom>
          <a:noFill/>
        </p:spPr>
        <p:txBody>
          <a:bodyPr wrap="square">
            <a:spAutoFit/>
          </a:bodyPr>
          <a:lstStyle/>
          <a:p>
            <a:r>
              <a:rPr lang="en-US" dirty="0">
                <a:solidFill>
                  <a:schemeClr val="bg1">
                    <a:lumMod val="65000"/>
                  </a:schemeClr>
                </a:solidFill>
              </a:rPr>
              <a:t>Klamath River Mainstem, Oregon (USFWS 2015)</a:t>
            </a:r>
          </a:p>
        </p:txBody>
      </p:sp>
    </p:spTree>
    <p:extLst>
      <p:ext uri="{BB962C8B-B14F-4D97-AF65-F5344CB8AC3E}">
        <p14:creationId xmlns:p14="http://schemas.microsoft.com/office/powerpoint/2010/main" val="11445530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E80A9BB-1B31-CA9C-6F64-549721C403CB}"/>
              </a:ext>
            </a:extLst>
          </p:cNvPr>
          <p:cNvSpPr>
            <a:spLocks noGrp="1"/>
          </p:cNvSpPr>
          <p:nvPr>
            <p:ph type="title"/>
          </p:nvPr>
        </p:nvSpPr>
        <p:spPr>
          <a:xfrm>
            <a:off x="640080" y="325369"/>
            <a:ext cx="4368602" cy="1956841"/>
          </a:xfrm>
        </p:spPr>
        <p:txBody>
          <a:bodyPr anchor="b">
            <a:normAutofit/>
          </a:bodyPr>
          <a:lstStyle/>
          <a:p>
            <a:r>
              <a:rPr lang="en-US" sz="5400"/>
              <a:t>Fisheries: Data Gaps</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E4ADD14-3418-A3B4-3550-1555D424D78C}"/>
              </a:ext>
            </a:extLst>
          </p:cNvPr>
          <p:cNvSpPr>
            <a:spLocks noGrp="1"/>
          </p:cNvSpPr>
          <p:nvPr>
            <p:ph idx="1"/>
          </p:nvPr>
        </p:nvSpPr>
        <p:spPr>
          <a:xfrm>
            <a:off x="640080" y="2872899"/>
            <a:ext cx="4243589" cy="3320668"/>
          </a:xfrm>
        </p:spPr>
        <p:txBody>
          <a:bodyPr>
            <a:normAutofit/>
          </a:bodyPr>
          <a:lstStyle/>
          <a:p>
            <a:r>
              <a:rPr lang="en-US" sz="2200" dirty="0"/>
              <a:t>Coordination of all efforts and planned integration with Basin info needs</a:t>
            </a:r>
          </a:p>
          <a:p>
            <a:r>
              <a:rPr lang="en-US" sz="2200" dirty="0"/>
              <a:t>O. mykiss</a:t>
            </a:r>
          </a:p>
          <a:p>
            <a:r>
              <a:rPr lang="en-US" sz="2200" dirty="0"/>
              <a:t>Lamprey</a:t>
            </a:r>
          </a:p>
          <a:p>
            <a:r>
              <a:rPr lang="en-US" sz="2200" dirty="0"/>
              <a:t>Full spatial Distribution</a:t>
            </a:r>
          </a:p>
          <a:p>
            <a:r>
              <a:rPr lang="en-US" sz="2200" dirty="0"/>
              <a:t>Pollutant effects on fish life cycle</a:t>
            </a:r>
          </a:p>
        </p:txBody>
      </p:sp>
      <p:pic>
        <p:nvPicPr>
          <p:cNvPr id="7" name="Picture 6" descr="A close-up of fish in the water&#10;&#10;AI-generated content may be incorrect.">
            <a:extLst>
              <a:ext uri="{FF2B5EF4-FFF2-40B4-BE49-F238E27FC236}">
                <a16:creationId xmlns:a16="http://schemas.microsoft.com/office/drawing/2014/main" id="{772520DD-993C-AF2C-81FE-B0465E3AAEFB}"/>
              </a:ext>
            </a:extLst>
          </p:cNvPr>
          <p:cNvPicPr>
            <a:picLocks noChangeAspect="1"/>
          </p:cNvPicPr>
          <p:nvPr/>
        </p:nvPicPr>
        <p:blipFill>
          <a:blip r:embed="rId3" cstate="email">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945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C8516E4-F974-253A-4E61-4BDEAD92F32E}"/>
              </a:ext>
            </a:extLst>
          </p:cNvPr>
          <p:cNvSpPr>
            <a:spLocks noGrp="1"/>
          </p:cNvSpPr>
          <p:nvPr>
            <p:ph type="title"/>
          </p:nvPr>
        </p:nvSpPr>
        <p:spPr>
          <a:xfrm>
            <a:off x="838200" y="1195697"/>
            <a:ext cx="3200400" cy="4238118"/>
          </a:xfrm>
        </p:spPr>
        <p:txBody>
          <a:bodyPr>
            <a:normAutofit/>
          </a:bodyPr>
          <a:lstStyle/>
          <a:p>
            <a:r>
              <a:rPr lang="en-GB">
                <a:solidFill>
                  <a:schemeClr val="bg1"/>
                </a:solidFill>
                <a:effectLst/>
                <a:latin typeface="Aptos Display" panose="020B0004020202020204" pitchFamily="34" charset="0"/>
              </a:rPr>
              <a:t>Water: What Questions are Being Addressed by Current Monitoring?</a:t>
            </a:r>
            <a:endParaRPr lang="en-US">
              <a:solidFill>
                <a:schemeClr val="bg1"/>
              </a:solidFill>
            </a:endParaRPr>
          </a:p>
        </p:txBody>
      </p:sp>
      <p:grpSp>
        <p:nvGrpSpPr>
          <p:cNvPr id="44"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45" name="Freeform: Shape 44">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8" name="Oval 47">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Oval 49">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2"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53" name="Freeform: Shape 52">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aphicFrame>
        <p:nvGraphicFramePr>
          <p:cNvPr id="6" name="Content Placeholder 3">
            <a:extLst>
              <a:ext uri="{FF2B5EF4-FFF2-40B4-BE49-F238E27FC236}">
                <a16:creationId xmlns:a16="http://schemas.microsoft.com/office/drawing/2014/main" id="{27076A4E-A9F0-1B23-97B2-969CB9DC54C6}"/>
              </a:ext>
            </a:extLst>
          </p:cNvPr>
          <p:cNvGraphicFramePr>
            <a:graphicFrameLocks noGrp="1"/>
          </p:cNvGraphicFramePr>
          <p:nvPr>
            <p:ph idx="1"/>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4421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F214-67FF-B092-CB08-C548AB9152A3}"/>
              </a:ext>
            </a:extLst>
          </p:cNvPr>
          <p:cNvSpPr>
            <a:spLocks noGrp="1"/>
          </p:cNvSpPr>
          <p:nvPr>
            <p:ph type="title"/>
          </p:nvPr>
        </p:nvSpPr>
        <p:spPr>
          <a:xfrm>
            <a:off x="5868557" y="1138036"/>
            <a:ext cx="5444382" cy="1402470"/>
          </a:xfrm>
        </p:spPr>
        <p:txBody>
          <a:bodyPr anchor="t">
            <a:normAutofit/>
          </a:bodyPr>
          <a:lstStyle/>
          <a:p>
            <a:r>
              <a:rPr lang="en-US" sz="3200"/>
              <a:t>Regulatory Considerations</a:t>
            </a:r>
          </a:p>
        </p:txBody>
      </p:sp>
      <p:pic>
        <p:nvPicPr>
          <p:cNvPr id="4" name="Picture 3" descr="A river flowing through a flooded area&#10;&#10;AI-generated content may be incorrect.">
            <a:extLst>
              <a:ext uri="{FF2B5EF4-FFF2-40B4-BE49-F238E27FC236}">
                <a16:creationId xmlns:a16="http://schemas.microsoft.com/office/drawing/2014/main" id="{F422F538-2A78-89FC-0A16-35789409C0D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5151179" cy="6857990"/>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24B606-7F6B-646F-E4C1-569318D4AC59}"/>
              </a:ext>
            </a:extLst>
          </p:cNvPr>
          <p:cNvSpPr>
            <a:spLocks noGrp="1"/>
          </p:cNvSpPr>
          <p:nvPr>
            <p:ph idx="1"/>
          </p:nvPr>
        </p:nvSpPr>
        <p:spPr>
          <a:xfrm>
            <a:off x="5868557" y="1742793"/>
            <a:ext cx="5444382" cy="3591207"/>
          </a:xfrm>
        </p:spPr>
        <p:txBody>
          <a:bodyPr>
            <a:noAutofit/>
          </a:bodyPr>
          <a:lstStyle/>
          <a:p>
            <a:r>
              <a:rPr lang="en-US" sz="2400" dirty="0"/>
              <a:t>Scott River Degree: Surface Water (includes tributaries except French Creek)</a:t>
            </a:r>
          </a:p>
          <a:p>
            <a:r>
              <a:rPr lang="en-US" sz="2400" dirty="0"/>
              <a:t>French Creek Degree: Surface Water (Water Mastered)</a:t>
            </a:r>
          </a:p>
          <a:p>
            <a:r>
              <a:rPr lang="en-US" sz="2400" dirty="0"/>
              <a:t>Groundwater Sustainability Act Groundwater (medium priority basin)</a:t>
            </a:r>
          </a:p>
          <a:p>
            <a:r>
              <a:rPr lang="en-US" sz="2400" dirty="0"/>
              <a:t>Drought curtailments: 2021-2025</a:t>
            </a:r>
          </a:p>
          <a:p>
            <a:r>
              <a:rPr lang="en-US" sz="2400" dirty="0"/>
              <a:t>AB 263 (maybe)</a:t>
            </a:r>
          </a:p>
          <a:p>
            <a:r>
              <a:rPr lang="en-US" sz="2400" dirty="0"/>
              <a:t>Longterm flow standard (in process)</a:t>
            </a:r>
          </a:p>
          <a:p>
            <a:r>
              <a:rPr lang="en-US" sz="2400" dirty="0"/>
              <a:t>TMDL: Sediment, temperature and </a:t>
            </a:r>
            <a:r>
              <a:rPr lang="en-US" sz="2400" dirty="0" err="1"/>
              <a:t>biostimulatory</a:t>
            </a:r>
            <a:r>
              <a:rPr lang="en-US" sz="2400" dirty="0"/>
              <a:t> (portions) </a:t>
            </a:r>
          </a:p>
        </p:txBody>
      </p:sp>
    </p:spTree>
    <p:extLst>
      <p:ext uri="{BB962C8B-B14F-4D97-AF65-F5344CB8AC3E}">
        <p14:creationId xmlns:p14="http://schemas.microsoft.com/office/powerpoint/2010/main" val="2256474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527C34-A4FB-1A16-F4A9-2EDD320B404A}"/>
            </a:ext>
          </a:extLst>
        </p:cNvPr>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Placeholder 5" descr="A map of a river&#10;&#10;AI-generated content may be incorrect.">
            <a:extLst>
              <a:ext uri="{FF2B5EF4-FFF2-40B4-BE49-F238E27FC236}">
                <a16:creationId xmlns:a16="http://schemas.microsoft.com/office/drawing/2014/main" id="{D584C4E7-0277-EAF2-0EE3-E4951FB870E2}"/>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p:blipFill>
        <p:spPr>
          <a:xfrm>
            <a:off x="98365" y="70845"/>
            <a:ext cx="5311831" cy="6733311"/>
          </a:xfrm>
          <a:prstGeom prst="rect">
            <a:avLst/>
          </a:prstGeom>
        </p:spPr>
      </p:pic>
      <p:sp useBgFill="1">
        <p:nvSpPr>
          <p:cNvPr id="41" name="Rectangle 4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69B15B5-62E9-3BC5-DEF7-EFC5938C83D2}"/>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dirty="0"/>
              <a:t>Water: Flow </a:t>
            </a:r>
          </a:p>
        </p:txBody>
      </p:sp>
      <p:sp>
        <p:nvSpPr>
          <p:cNvPr id="5" name="Text Placeholder 4">
            <a:extLst>
              <a:ext uri="{FF2B5EF4-FFF2-40B4-BE49-F238E27FC236}">
                <a16:creationId xmlns:a16="http://schemas.microsoft.com/office/drawing/2014/main" id="{2976FAF0-FC4D-9C4B-A36E-4064B158F446}"/>
              </a:ext>
            </a:extLst>
          </p:cNvPr>
          <p:cNvSpPr>
            <a:spLocks noGrp="1"/>
          </p:cNvSpPr>
          <p:nvPr>
            <p:ph type="body" sz="half" idx="2"/>
          </p:nvPr>
        </p:nvSpPr>
        <p:spPr>
          <a:xfrm>
            <a:off x="6115317" y="2743200"/>
            <a:ext cx="5247340" cy="3496878"/>
          </a:xfrm>
        </p:spPr>
        <p:txBody>
          <a:bodyPr vert="horz" lIns="91440" tIns="45720" rIns="91440" bIns="45720" rtlCol="0" anchor="ctr">
            <a:noAutofit/>
          </a:bodyPr>
          <a:lstStyle/>
          <a:p>
            <a:r>
              <a:rPr lang="en-US" sz="1800" b="1" dirty="0"/>
              <a:t>Who</a:t>
            </a:r>
          </a:p>
          <a:p>
            <a:pPr marL="285750" indent="-228600">
              <a:buFont typeface="Arial" panose="020B0604020202020204" pitchFamily="34" charset="0"/>
              <a:buChar char="•"/>
            </a:pPr>
            <a:r>
              <a:rPr lang="en-US" sz="1800" dirty="0"/>
              <a:t>QVIR (sites in KBMP spreadsheet)</a:t>
            </a:r>
          </a:p>
          <a:p>
            <a:pPr marL="285750" indent="-228600">
              <a:buFont typeface="Arial" panose="020B0604020202020204" pitchFamily="34" charset="0"/>
              <a:buChar char="•"/>
            </a:pPr>
            <a:r>
              <a:rPr lang="en-US" sz="1800" dirty="0"/>
              <a:t>SRWC (sites in KBMP spreadsheet)</a:t>
            </a:r>
          </a:p>
          <a:p>
            <a:pPr marL="285750" indent="-228600">
              <a:buFont typeface="Arial" panose="020B0604020202020204" pitchFamily="34" charset="0"/>
              <a:buChar char="•"/>
            </a:pPr>
            <a:r>
              <a:rPr lang="en-US" sz="1800" dirty="0"/>
              <a:t>CDFW</a:t>
            </a:r>
          </a:p>
          <a:p>
            <a:pPr marL="285750" indent="-228600">
              <a:buFont typeface="Arial" panose="020B0604020202020204" pitchFamily="34" charset="0"/>
              <a:buChar char="•"/>
            </a:pPr>
            <a:r>
              <a:rPr lang="en-US" sz="1800" dirty="0"/>
              <a:t>County (LWA)</a:t>
            </a:r>
          </a:p>
          <a:p>
            <a:pPr marL="285750" indent="-228600">
              <a:buFont typeface="Arial" panose="020B0604020202020204" pitchFamily="34" charset="0"/>
              <a:buChar char="•"/>
            </a:pPr>
            <a:r>
              <a:rPr lang="en-US" sz="1800" dirty="0"/>
              <a:t>Watermaster District</a:t>
            </a:r>
          </a:p>
          <a:p>
            <a:pPr marL="285750" indent="-228600">
              <a:buFont typeface="Arial" panose="020B0604020202020204" pitchFamily="34" charset="0"/>
              <a:buChar char="•"/>
            </a:pPr>
            <a:r>
              <a:rPr lang="en-US" sz="1800" dirty="0"/>
              <a:t>SRCD</a:t>
            </a:r>
          </a:p>
          <a:p>
            <a:pPr marL="285750" indent="-228600">
              <a:buFont typeface="Arial" panose="020B0604020202020204" pitchFamily="34" charset="0"/>
              <a:buChar char="•"/>
            </a:pPr>
            <a:r>
              <a:rPr lang="en-US" sz="1800" dirty="0"/>
              <a:t>Water Trust</a:t>
            </a:r>
          </a:p>
          <a:p>
            <a:pPr marL="285750" indent="-228600">
              <a:buFont typeface="Arial" panose="020B0604020202020204" pitchFamily="34" charset="0"/>
              <a:buChar char="•"/>
            </a:pPr>
            <a:r>
              <a:rPr lang="en-US" sz="1800" dirty="0"/>
              <a:t>Water Board</a:t>
            </a:r>
          </a:p>
          <a:p>
            <a:pPr marL="285750" indent="-228600">
              <a:buFont typeface="Arial" panose="020B0604020202020204" pitchFamily="34" charset="0"/>
              <a:buChar char="•"/>
            </a:pPr>
            <a:r>
              <a:rPr lang="en-US" sz="1800" dirty="0"/>
              <a:t>USGS Gages</a:t>
            </a:r>
          </a:p>
          <a:p>
            <a:pPr marL="285750" indent="-228600">
              <a:buFont typeface="Arial" panose="020B0604020202020204" pitchFamily="34" charset="0"/>
              <a:buChar char="•"/>
            </a:pPr>
            <a:r>
              <a:rPr lang="en-US" sz="1800" dirty="0"/>
              <a:t>CDEC Gages</a:t>
            </a:r>
          </a:p>
        </p:txBody>
      </p:sp>
    </p:spTree>
    <p:extLst>
      <p:ext uri="{BB962C8B-B14F-4D97-AF65-F5344CB8AC3E}">
        <p14:creationId xmlns:p14="http://schemas.microsoft.com/office/powerpoint/2010/main" val="1962324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Placeholder 5" descr="A map of a river&#10;&#10;AI-generated content may be incorrect.">
            <a:extLst>
              <a:ext uri="{FF2B5EF4-FFF2-40B4-BE49-F238E27FC236}">
                <a16:creationId xmlns:a16="http://schemas.microsoft.com/office/drawing/2014/main" id="{6CD3B730-6407-DE9A-8CAE-C6607B1D947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24221" y="78732"/>
            <a:ext cx="5285975" cy="6700536"/>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23DB336-CEEE-D6D7-650D-15F79EB86977}"/>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Water: Quality</a:t>
            </a:r>
          </a:p>
        </p:txBody>
      </p:sp>
      <p:sp>
        <p:nvSpPr>
          <p:cNvPr id="5" name="Text Placeholder 4">
            <a:extLst>
              <a:ext uri="{FF2B5EF4-FFF2-40B4-BE49-F238E27FC236}">
                <a16:creationId xmlns:a16="http://schemas.microsoft.com/office/drawing/2014/main" id="{765BDAC7-AB2B-A93B-48FD-FC607CD23B63}"/>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r>
              <a:rPr lang="en-US" sz="2000" b="1" dirty="0"/>
              <a:t>WHO:</a:t>
            </a:r>
          </a:p>
          <a:p>
            <a:pPr marL="742950" lvl="1" indent="-228600">
              <a:buFont typeface="Arial" panose="020B0604020202020204" pitchFamily="34" charset="0"/>
              <a:buChar char="•"/>
            </a:pPr>
            <a:r>
              <a:rPr lang="en-US" sz="2000" dirty="0"/>
              <a:t>QVIR (nutrients, temp, DO- Sites in KBMP spreadsheet))</a:t>
            </a:r>
          </a:p>
          <a:p>
            <a:pPr marL="742950" lvl="1" indent="-228600">
              <a:buFont typeface="Arial" panose="020B0604020202020204" pitchFamily="34" charset="0"/>
              <a:buChar char="•"/>
            </a:pPr>
            <a:r>
              <a:rPr lang="en-US" sz="2000" dirty="0"/>
              <a:t>SRWC (temp, DO- sites in KBMP spreadsheet)</a:t>
            </a:r>
          </a:p>
          <a:p>
            <a:pPr marL="742950" lvl="1" indent="-228600">
              <a:buFont typeface="Arial" panose="020B0604020202020204" pitchFamily="34" charset="0"/>
              <a:buChar char="•"/>
            </a:pPr>
            <a:r>
              <a:rPr lang="en-US" sz="2000" dirty="0"/>
              <a:t>SRCD</a:t>
            </a:r>
          </a:p>
          <a:p>
            <a:pPr marL="742950" lvl="1" indent="-228600">
              <a:buFont typeface="Arial" panose="020B0604020202020204" pitchFamily="34" charset="0"/>
              <a:buChar char="•"/>
            </a:pPr>
            <a:r>
              <a:rPr lang="en-US" sz="2000" dirty="0"/>
              <a:t>NCRWQCB </a:t>
            </a:r>
          </a:p>
          <a:p>
            <a:pPr marL="742950" lvl="1" indent="-228600">
              <a:buFont typeface="Arial" panose="020B0604020202020204" pitchFamily="34" charset="0"/>
              <a:buChar char="•"/>
            </a:pPr>
            <a:r>
              <a:rPr lang="en-US" sz="2000" dirty="0"/>
              <a:t>Forest service (?)</a:t>
            </a:r>
          </a:p>
          <a:p>
            <a:pPr marL="742950" lvl="1" indent="-228600">
              <a:buFont typeface="Arial" panose="020B0604020202020204" pitchFamily="34" charset="0"/>
              <a:buChar char="•"/>
            </a:pPr>
            <a:endParaRPr lang="en-US" sz="2000" dirty="0"/>
          </a:p>
          <a:p>
            <a:pPr marL="514350" lvl="1"/>
            <a:endParaRPr lang="en-US" sz="2000" dirty="0"/>
          </a:p>
          <a:p>
            <a:pPr marL="285750"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1740302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Placeholder 5" descr="A map of a river&#10;&#10;AI-generated content may be incorrect.">
            <a:extLst>
              <a:ext uri="{FF2B5EF4-FFF2-40B4-BE49-F238E27FC236}">
                <a16:creationId xmlns:a16="http://schemas.microsoft.com/office/drawing/2014/main" id="{5FF98CC9-87FA-545B-C2E7-8C952FF8951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93405" y="118401"/>
            <a:ext cx="5316791" cy="6739599"/>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4401BDC-8E00-04B5-023B-0224D5B43F08}"/>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a:t>Water: Groundwater (WSE)</a:t>
            </a:r>
          </a:p>
        </p:txBody>
      </p:sp>
      <p:sp>
        <p:nvSpPr>
          <p:cNvPr id="5" name="Text Placeholder 4">
            <a:extLst>
              <a:ext uri="{FF2B5EF4-FFF2-40B4-BE49-F238E27FC236}">
                <a16:creationId xmlns:a16="http://schemas.microsoft.com/office/drawing/2014/main" id="{5A8B34F3-56B1-69A5-7F44-807E142834B9}"/>
              </a:ext>
            </a:extLst>
          </p:cNvPr>
          <p:cNvSpPr>
            <a:spLocks noGrp="1"/>
          </p:cNvSpPr>
          <p:nvPr>
            <p:ph type="body" sz="half" idx="2"/>
          </p:nvPr>
        </p:nvSpPr>
        <p:spPr>
          <a:xfrm>
            <a:off x="6115317" y="2743200"/>
            <a:ext cx="5247340" cy="3496878"/>
          </a:xfrm>
        </p:spPr>
        <p:txBody>
          <a:bodyPr vert="horz" lIns="91440" tIns="45720" rIns="91440" bIns="45720" rtlCol="0" anchor="ctr">
            <a:normAutofit/>
          </a:bodyPr>
          <a:lstStyle/>
          <a:p>
            <a:pPr marL="57150"/>
            <a:r>
              <a:rPr lang="en-US" sz="2000" b="1" dirty="0"/>
              <a:t>Who:</a:t>
            </a:r>
          </a:p>
          <a:p>
            <a:pPr marL="285750" indent="-228600">
              <a:buFont typeface="Arial" panose="020B0604020202020204" pitchFamily="34" charset="0"/>
              <a:buChar char="•"/>
            </a:pPr>
            <a:r>
              <a:rPr lang="en-US" sz="2000" dirty="0"/>
              <a:t>QVIR (sites in KBMP)</a:t>
            </a:r>
          </a:p>
          <a:p>
            <a:pPr marL="285750" indent="-228600">
              <a:buFont typeface="Arial" panose="020B0604020202020204" pitchFamily="34" charset="0"/>
              <a:buChar char="•"/>
            </a:pPr>
            <a:r>
              <a:rPr lang="en-US" sz="2000" dirty="0"/>
              <a:t>GSA (County/LWA)</a:t>
            </a:r>
          </a:p>
          <a:p>
            <a:pPr marL="285750" indent="-228600">
              <a:buFont typeface="Arial" panose="020B0604020202020204" pitchFamily="34" charset="0"/>
              <a:buChar char="•"/>
            </a:pPr>
            <a:r>
              <a:rPr lang="en-US" sz="2000" dirty="0"/>
              <a:t>SRWC (Sites in KBMP)</a:t>
            </a:r>
          </a:p>
          <a:p>
            <a:pPr marL="285750" indent="-228600">
              <a:buFont typeface="Arial" panose="020B0604020202020204" pitchFamily="34" charset="0"/>
              <a:buChar char="•"/>
            </a:pPr>
            <a:r>
              <a:rPr lang="en-US" sz="2000" dirty="0"/>
              <a:t>SRCD</a:t>
            </a:r>
          </a:p>
        </p:txBody>
      </p:sp>
    </p:spTree>
    <p:extLst>
      <p:ext uri="{BB962C8B-B14F-4D97-AF65-F5344CB8AC3E}">
        <p14:creationId xmlns:p14="http://schemas.microsoft.com/office/powerpoint/2010/main" val="2726696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524377-5A9E-28C8-1DB4-B1E1E0C37A84}"/>
              </a:ext>
            </a:extLst>
          </p:cNvPr>
          <p:cNvSpPr>
            <a:spLocks noGrp="1"/>
          </p:cNvSpPr>
          <p:nvPr>
            <p:ph type="title"/>
          </p:nvPr>
        </p:nvSpPr>
        <p:spPr>
          <a:xfrm>
            <a:off x="762000" y="1138036"/>
            <a:ext cx="4085665" cy="1402470"/>
          </a:xfrm>
        </p:spPr>
        <p:txBody>
          <a:bodyPr anchor="t">
            <a:normAutofit/>
          </a:bodyPr>
          <a:lstStyle/>
          <a:p>
            <a:r>
              <a:rPr lang="en-US" sz="3200"/>
              <a:t>Other Water Related Monitoring</a:t>
            </a:r>
          </a:p>
        </p:txBody>
      </p:sp>
      <p:cxnSp>
        <p:nvCxnSpPr>
          <p:cNvPr id="17" name="Straight Connector 1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48D0AEC8-61F1-C39B-EE0D-DF4DFDF6979C}"/>
              </a:ext>
            </a:extLst>
          </p:cNvPr>
          <p:cNvSpPr>
            <a:spLocks noGrp="1"/>
          </p:cNvSpPr>
          <p:nvPr>
            <p:ph idx="1"/>
          </p:nvPr>
        </p:nvSpPr>
        <p:spPr>
          <a:xfrm>
            <a:off x="762000" y="2551176"/>
            <a:ext cx="4085665" cy="3591207"/>
          </a:xfrm>
        </p:spPr>
        <p:txBody>
          <a:bodyPr>
            <a:normAutofit/>
          </a:bodyPr>
          <a:lstStyle/>
          <a:p>
            <a:r>
              <a:rPr lang="en-US" sz="2000" dirty="0"/>
              <a:t>Snow surveys (USFS)</a:t>
            </a:r>
          </a:p>
          <a:p>
            <a:r>
              <a:rPr lang="en-US" sz="2000" dirty="0"/>
              <a:t>Groundwater models: UCD/Larry Walker (for County), DWR </a:t>
            </a:r>
          </a:p>
        </p:txBody>
      </p:sp>
      <p:pic>
        <p:nvPicPr>
          <p:cNvPr id="9" name="Picture 8" descr="A rock in a stream with snow&#10;&#10;AI-generated content may be incorrect.">
            <a:extLst>
              <a:ext uri="{FF2B5EF4-FFF2-40B4-BE49-F238E27FC236}">
                <a16:creationId xmlns:a16="http://schemas.microsoft.com/office/drawing/2014/main" id="{605D28F8-0FD7-D0EA-1DA0-B3C17C92A84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50992" y="10"/>
            <a:ext cx="6541008" cy="6857990"/>
          </a:xfrm>
          <a:prstGeom prst="rect">
            <a:avLst/>
          </a:prstGeom>
        </p:spPr>
      </p:pic>
    </p:spTree>
    <p:extLst>
      <p:ext uri="{BB962C8B-B14F-4D97-AF65-F5344CB8AC3E}">
        <p14:creationId xmlns:p14="http://schemas.microsoft.com/office/powerpoint/2010/main" val="3266657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1807DDC-B70C-31C0-6DCC-15DF62255646}"/>
              </a:ext>
            </a:extLst>
          </p:cNvPr>
          <p:cNvSpPr>
            <a:spLocks noGrp="1"/>
          </p:cNvSpPr>
          <p:nvPr>
            <p:ph type="title"/>
          </p:nvPr>
        </p:nvSpPr>
        <p:spPr>
          <a:xfrm>
            <a:off x="635000" y="640823"/>
            <a:ext cx="3418659" cy="5583148"/>
          </a:xfrm>
        </p:spPr>
        <p:txBody>
          <a:bodyPr anchor="ctr">
            <a:normAutofit/>
          </a:bodyPr>
          <a:lstStyle/>
          <a:p>
            <a:r>
              <a:rPr lang="en-US" sz="5400"/>
              <a:t>Water: Data Gaps</a:t>
            </a:r>
          </a:p>
        </p:txBody>
      </p:sp>
      <p:sp>
        <p:nvSpPr>
          <p:cNvPr id="5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5" name="Content Placeholder 2">
            <a:extLst>
              <a:ext uri="{FF2B5EF4-FFF2-40B4-BE49-F238E27FC236}">
                <a16:creationId xmlns:a16="http://schemas.microsoft.com/office/drawing/2014/main" id="{4EDF85C6-72B9-94B5-7565-744716F90EA4}"/>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3760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ADA9E1A-F4B7-C541-D430-532609E071A9}"/>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Physical Processes and Other Parameters:</a:t>
            </a:r>
          </a:p>
        </p:txBody>
      </p:sp>
      <p:sp>
        <p:nvSpPr>
          <p:cNvPr id="3" name="Content Placeholder 2">
            <a:extLst>
              <a:ext uri="{FF2B5EF4-FFF2-40B4-BE49-F238E27FC236}">
                <a16:creationId xmlns:a16="http://schemas.microsoft.com/office/drawing/2014/main" id="{F31CE01B-3C9A-E47F-D048-5C2DB1A1813B}"/>
              </a:ext>
            </a:extLst>
          </p:cNvPr>
          <p:cNvSpPr>
            <a:spLocks noGrp="1"/>
          </p:cNvSpPr>
          <p:nvPr>
            <p:ph idx="1"/>
          </p:nvPr>
        </p:nvSpPr>
        <p:spPr>
          <a:xfrm>
            <a:off x="6503158" y="649480"/>
            <a:ext cx="4862447" cy="5546047"/>
          </a:xfrm>
        </p:spPr>
        <p:txBody>
          <a:bodyPr anchor="ctr">
            <a:normAutofit/>
          </a:bodyPr>
          <a:lstStyle/>
          <a:p>
            <a:r>
              <a:rPr lang="en-US" b="1" dirty="0"/>
              <a:t>Questions:</a:t>
            </a:r>
          </a:p>
          <a:p>
            <a:pPr lvl="1"/>
            <a:r>
              <a:rPr lang="en-US" sz="2800" dirty="0"/>
              <a:t>What watershed processes improve or negatively impact conditions for fish?</a:t>
            </a:r>
          </a:p>
          <a:p>
            <a:pPr lvl="2"/>
            <a:r>
              <a:rPr lang="en-US" sz="2800" dirty="0"/>
              <a:t>Sediment</a:t>
            </a:r>
          </a:p>
          <a:p>
            <a:pPr lvl="2"/>
            <a:r>
              <a:rPr lang="en-US" sz="2800" dirty="0"/>
              <a:t>Geophysical conditions- incision vs floodplain connection</a:t>
            </a:r>
          </a:p>
          <a:p>
            <a:pPr lvl="2"/>
            <a:r>
              <a:rPr lang="en-US" sz="2800" dirty="0"/>
              <a:t>Ground and Surface Water</a:t>
            </a:r>
          </a:p>
          <a:p>
            <a:pPr lvl="1"/>
            <a:r>
              <a:rPr lang="en-US" sz="2800" dirty="0"/>
              <a:t>What food resources are available for fish?</a:t>
            </a:r>
          </a:p>
        </p:txBody>
      </p:sp>
    </p:spTree>
    <p:extLst>
      <p:ext uri="{BB962C8B-B14F-4D97-AF65-F5344CB8AC3E}">
        <p14:creationId xmlns:p14="http://schemas.microsoft.com/office/powerpoint/2010/main" val="28075209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Placeholder 5" descr="A map of a river&#10;&#10;AI-generated content may be incorrect.">
            <a:extLst>
              <a:ext uri="{FF2B5EF4-FFF2-40B4-BE49-F238E27FC236}">
                <a16:creationId xmlns:a16="http://schemas.microsoft.com/office/drawing/2014/main" id="{BD1A9B67-E32B-AE42-8B37-48845EA5273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24221" y="78732"/>
            <a:ext cx="5285975" cy="6700536"/>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04EA9CC-041F-2BA7-4599-01584D0B9273}"/>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b="1" dirty="0"/>
              <a:t>Physical Processes</a:t>
            </a:r>
          </a:p>
        </p:txBody>
      </p:sp>
      <p:sp>
        <p:nvSpPr>
          <p:cNvPr id="8" name="Text Placeholder 7">
            <a:extLst>
              <a:ext uri="{FF2B5EF4-FFF2-40B4-BE49-F238E27FC236}">
                <a16:creationId xmlns:a16="http://schemas.microsoft.com/office/drawing/2014/main" id="{D5D23277-C048-1179-7523-314C4DAC05D0}"/>
              </a:ext>
            </a:extLst>
          </p:cNvPr>
          <p:cNvSpPr>
            <a:spLocks noGrp="1"/>
          </p:cNvSpPr>
          <p:nvPr>
            <p:ph type="body" sz="half" idx="2"/>
          </p:nvPr>
        </p:nvSpPr>
        <p:spPr>
          <a:xfrm>
            <a:off x="6115317" y="2743200"/>
            <a:ext cx="5247340" cy="3496878"/>
          </a:xfrm>
        </p:spPr>
        <p:txBody>
          <a:bodyPr vert="horz" lIns="91440" tIns="45720" rIns="91440" bIns="45720" rtlCol="0" anchor="ctr">
            <a:normAutofit lnSpcReduction="10000"/>
          </a:bodyPr>
          <a:lstStyle/>
          <a:p>
            <a:r>
              <a:rPr lang="en-US" sz="2800" b="1" dirty="0"/>
              <a:t>Who:</a:t>
            </a:r>
          </a:p>
          <a:p>
            <a:pPr lvl="1" indent="-228600">
              <a:buFont typeface="Arial" panose="020B0604020202020204" pitchFamily="34" charset="0"/>
              <a:buChar char="•"/>
            </a:pPr>
            <a:r>
              <a:rPr lang="en-US" sz="2800" dirty="0"/>
              <a:t>SRWC</a:t>
            </a:r>
          </a:p>
          <a:p>
            <a:pPr lvl="1" indent="-228600">
              <a:buFont typeface="Arial" panose="020B0604020202020204" pitchFamily="34" charset="0"/>
              <a:buChar char="•"/>
            </a:pPr>
            <a:r>
              <a:rPr lang="en-US" sz="2800" dirty="0"/>
              <a:t>Yurok</a:t>
            </a:r>
          </a:p>
          <a:p>
            <a:pPr lvl="1" indent="-228600">
              <a:buFont typeface="Arial" panose="020B0604020202020204" pitchFamily="34" charset="0"/>
              <a:buChar char="•"/>
            </a:pPr>
            <a:r>
              <a:rPr lang="en-US" sz="2800" dirty="0"/>
              <a:t>NCRP</a:t>
            </a:r>
          </a:p>
          <a:p>
            <a:pPr lvl="1" indent="-228600">
              <a:buFont typeface="Arial" panose="020B0604020202020204" pitchFamily="34" charset="0"/>
              <a:buChar char="•"/>
            </a:pPr>
            <a:r>
              <a:rPr lang="en-US" sz="2800" dirty="0"/>
              <a:t>State Waterboard</a:t>
            </a:r>
          </a:p>
          <a:p>
            <a:r>
              <a:rPr lang="en-US" sz="2800" b="1" dirty="0"/>
              <a:t>What</a:t>
            </a:r>
          </a:p>
          <a:p>
            <a:pPr lvl="1" indent="-228600">
              <a:buFont typeface="Arial" panose="020B0604020202020204" pitchFamily="34" charset="0"/>
              <a:buChar char="•"/>
            </a:pPr>
            <a:r>
              <a:rPr lang="en-US" sz="2800" dirty="0"/>
              <a:t>LiDAR Flights</a:t>
            </a:r>
          </a:p>
          <a:p>
            <a:pPr lvl="1" indent="-228600">
              <a:buFont typeface="Arial" panose="020B0604020202020204" pitchFamily="34" charset="0"/>
              <a:buChar char="•"/>
            </a:pPr>
            <a:r>
              <a:rPr lang="en-US" sz="2800" dirty="0"/>
              <a:t>Sediment</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1382075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0EA9-B154-BFCD-74D7-2900C0823F24}"/>
              </a:ext>
            </a:extLst>
          </p:cNvPr>
          <p:cNvSpPr>
            <a:spLocks noGrp="1"/>
          </p:cNvSpPr>
          <p:nvPr>
            <p:ph type="title"/>
          </p:nvPr>
        </p:nvSpPr>
        <p:spPr>
          <a:xfrm>
            <a:off x="609600" y="114594"/>
            <a:ext cx="10972800" cy="1143000"/>
          </a:xfrm>
        </p:spPr>
        <p:txBody>
          <a:bodyPr>
            <a:normAutofit fontScale="90000"/>
          </a:bodyPr>
          <a:lstStyle/>
          <a:p>
            <a:r>
              <a:rPr lang="en-US" dirty="0"/>
              <a:t>Timeline</a:t>
            </a:r>
            <a:br>
              <a:rPr lang="en-US" dirty="0"/>
            </a:br>
            <a:r>
              <a:rPr lang="en-US" dirty="0"/>
              <a:t>Process, Outcomes and Products</a:t>
            </a:r>
          </a:p>
        </p:txBody>
      </p:sp>
      <p:sp>
        <p:nvSpPr>
          <p:cNvPr id="3" name="Content Placeholder 2">
            <a:extLst>
              <a:ext uri="{FF2B5EF4-FFF2-40B4-BE49-F238E27FC236}">
                <a16:creationId xmlns:a16="http://schemas.microsoft.com/office/drawing/2014/main" id="{9E69D258-769E-2DEC-D923-A163B7C67BA5}"/>
              </a:ext>
            </a:extLst>
          </p:cNvPr>
          <p:cNvSpPr>
            <a:spLocks noGrp="1"/>
          </p:cNvSpPr>
          <p:nvPr>
            <p:ph idx="1"/>
          </p:nvPr>
        </p:nvSpPr>
        <p:spPr>
          <a:xfrm>
            <a:off x="397224" y="1470362"/>
            <a:ext cx="2547450" cy="748890"/>
          </a:xfrm>
        </p:spPr>
        <p:txBody>
          <a:bodyPr>
            <a:noAutofit/>
          </a:bodyPr>
          <a:lstStyle/>
          <a:p>
            <a:pPr marL="0" indent="0">
              <a:buNone/>
            </a:pPr>
            <a:r>
              <a:rPr lang="en-US" sz="2000" b="1" dirty="0"/>
              <a:t>Initiation</a:t>
            </a:r>
          </a:p>
          <a:p>
            <a:pPr marL="0" indent="0">
              <a:buNone/>
            </a:pPr>
            <a:r>
              <a:rPr lang="en-US" sz="2000" b="1" dirty="0"/>
              <a:t>Jan-Apr 2025</a:t>
            </a:r>
          </a:p>
        </p:txBody>
      </p:sp>
      <p:sp>
        <p:nvSpPr>
          <p:cNvPr id="5" name="Content Placeholder 2">
            <a:extLst>
              <a:ext uri="{FF2B5EF4-FFF2-40B4-BE49-F238E27FC236}">
                <a16:creationId xmlns:a16="http://schemas.microsoft.com/office/drawing/2014/main" id="{F4A42DC2-8D04-9350-2E7F-231FC894D97D}"/>
              </a:ext>
            </a:extLst>
          </p:cNvPr>
          <p:cNvSpPr txBox="1">
            <a:spLocks/>
          </p:cNvSpPr>
          <p:nvPr/>
        </p:nvSpPr>
        <p:spPr>
          <a:xfrm>
            <a:off x="3205067" y="1470362"/>
            <a:ext cx="2435777" cy="748890"/>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1</a:t>
            </a:r>
            <a:r>
              <a:rPr lang="en-US" sz="2000" b="1" baseline="30000" dirty="0"/>
              <a:t>st</a:t>
            </a:r>
            <a:r>
              <a:rPr lang="en-US" sz="2000" b="1" dirty="0"/>
              <a:t> Workshop</a:t>
            </a:r>
          </a:p>
          <a:p>
            <a:pPr marL="0" indent="0">
              <a:buFont typeface="Arial" panose="020B0604020202020204" pitchFamily="34" charset="0"/>
              <a:buNone/>
            </a:pPr>
            <a:r>
              <a:rPr lang="en-US" sz="2000" b="1" dirty="0"/>
              <a:t>May 14-15, 2025</a:t>
            </a:r>
          </a:p>
        </p:txBody>
      </p:sp>
      <p:sp>
        <p:nvSpPr>
          <p:cNvPr id="6" name="Content Placeholder 2">
            <a:extLst>
              <a:ext uri="{FF2B5EF4-FFF2-40B4-BE49-F238E27FC236}">
                <a16:creationId xmlns:a16="http://schemas.microsoft.com/office/drawing/2014/main" id="{E0759156-DEDE-647A-FF1B-6508BD081856}"/>
              </a:ext>
            </a:extLst>
          </p:cNvPr>
          <p:cNvSpPr txBox="1">
            <a:spLocks/>
          </p:cNvSpPr>
          <p:nvPr/>
        </p:nvSpPr>
        <p:spPr>
          <a:xfrm>
            <a:off x="9185402" y="1471661"/>
            <a:ext cx="2901726" cy="748890"/>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2</a:t>
            </a:r>
            <a:r>
              <a:rPr lang="en-US" sz="2000" b="1" baseline="30000" dirty="0"/>
              <a:t>nd</a:t>
            </a:r>
            <a:r>
              <a:rPr lang="en-US" sz="2000" b="1" dirty="0"/>
              <a:t> Workshop</a:t>
            </a:r>
          </a:p>
          <a:p>
            <a:pPr marL="0" indent="0">
              <a:buFont typeface="Arial" panose="020B0604020202020204" pitchFamily="34" charset="0"/>
              <a:buNone/>
            </a:pPr>
            <a:r>
              <a:rPr lang="en-US" sz="2000" b="1" dirty="0"/>
              <a:t>June 24-25, 2025</a:t>
            </a:r>
          </a:p>
        </p:txBody>
      </p:sp>
      <p:sp>
        <p:nvSpPr>
          <p:cNvPr id="11" name="Content Placeholder 2">
            <a:extLst>
              <a:ext uri="{FF2B5EF4-FFF2-40B4-BE49-F238E27FC236}">
                <a16:creationId xmlns:a16="http://schemas.microsoft.com/office/drawing/2014/main" id="{F848CB90-DFA1-A1AE-C95C-71CFDB8FF09E}"/>
              </a:ext>
            </a:extLst>
          </p:cNvPr>
          <p:cNvSpPr txBox="1">
            <a:spLocks/>
          </p:cNvSpPr>
          <p:nvPr/>
        </p:nvSpPr>
        <p:spPr>
          <a:xfrm>
            <a:off x="220086" y="4109298"/>
            <a:ext cx="2901726" cy="1105518"/>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List of Priority Monitoring for 2026-2027 Funding</a:t>
            </a:r>
          </a:p>
          <a:p>
            <a:pPr marL="0" indent="0">
              <a:buFont typeface="Arial" panose="020B0604020202020204" pitchFamily="34" charset="0"/>
              <a:buNone/>
            </a:pPr>
            <a:r>
              <a:rPr lang="en-US" sz="2000" b="1" dirty="0"/>
              <a:t>July-Sept 2025</a:t>
            </a:r>
          </a:p>
        </p:txBody>
      </p:sp>
      <p:sp>
        <p:nvSpPr>
          <p:cNvPr id="12" name="Content Placeholder 2">
            <a:extLst>
              <a:ext uri="{FF2B5EF4-FFF2-40B4-BE49-F238E27FC236}">
                <a16:creationId xmlns:a16="http://schemas.microsoft.com/office/drawing/2014/main" id="{6DAC12B1-03FE-3480-969D-98DCC9AA15B3}"/>
              </a:ext>
            </a:extLst>
          </p:cNvPr>
          <p:cNvSpPr txBox="1">
            <a:spLocks/>
          </p:cNvSpPr>
          <p:nvPr/>
        </p:nvSpPr>
        <p:spPr>
          <a:xfrm>
            <a:off x="3205067" y="4113321"/>
            <a:ext cx="2453481" cy="1101495"/>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Federal Fiscal Year Recommendations</a:t>
            </a:r>
          </a:p>
          <a:p>
            <a:pPr marL="0" indent="0">
              <a:buFont typeface="Arial" panose="020B0604020202020204" pitchFamily="34" charset="0"/>
              <a:buNone/>
            </a:pPr>
            <a:r>
              <a:rPr lang="en-US" sz="2000" b="1" dirty="0"/>
              <a:t>Oct 1, 2025</a:t>
            </a:r>
            <a:r>
              <a:rPr lang="en-US" sz="1800" i="1" dirty="0"/>
              <a:t> (tentative)</a:t>
            </a:r>
          </a:p>
        </p:txBody>
      </p:sp>
      <p:sp>
        <p:nvSpPr>
          <p:cNvPr id="15" name="Content Placeholder 2">
            <a:extLst>
              <a:ext uri="{FF2B5EF4-FFF2-40B4-BE49-F238E27FC236}">
                <a16:creationId xmlns:a16="http://schemas.microsoft.com/office/drawing/2014/main" id="{C88AA56A-4DE5-CF38-1183-A0061AD0A737}"/>
              </a:ext>
            </a:extLst>
          </p:cNvPr>
          <p:cNvSpPr txBox="1">
            <a:spLocks/>
          </p:cNvSpPr>
          <p:nvPr/>
        </p:nvSpPr>
        <p:spPr>
          <a:xfrm>
            <a:off x="9185402" y="4021189"/>
            <a:ext cx="2547448" cy="1194926"/>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Klamath Basin Collaborative 5yr Plan</a:t>
            </a:r>
          </a:p>
          <a:p>
            <a:pPr marL="0" indent="0">
              <a:buFont typeface="Arial" panose="020B0604020202020204" pitchFamily="34" charset="0"/>
              <a:buNone/>
            </a:pPr>
            <a:r>
              <a:rPr lang="en-US" sz="2000" b="1" dirty="0"/>
              <a:t>Oct 2026 </a:t>
            </a:r>
          </a:p>
        </p:txBody>
      </p:sp>
      <p:sp>
        <p:nvSpPr>
          <p:cNvPr id="16" name="Rectangle 15">
            <a:extLst>
              <a:ext uri="{FF2B5EF4-FFF2-40B4-BE49-F238E27FC236}">
                <a16:creationId xmlns:a16="http://schemas.microsoft.com/office/drawing/2014/main" id="{B10727DF-4003-B942-785F-0D73CDB444B9}"/>
              </a:ext>
            </a:extLst>
          </p:cNvPr>
          <p:cNvSpPr/>
          <p:nvPr/>
        </p:nvSpPr>
        <p:spPr>
          <a:xfrm>
            <a:off x="468566" y="2219252"/>
            <a:ext cx="2476108" cy="1717224"/>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Convene planning committee</a:t>
            </a:r>
          </a:p>
          <a:p>
            <a:pPr marL="91440" indent="-91440">
              <a:buFontTx/>
              <a:buChar char="-"/>
            </a:pPr>
            <a:r>
              <a:rPr lang="en-US" dirty="0">
                <a:solidFill>
                  <a:schemeClr val="tx1">
                    <a:lumMod val="75000"/>
                    <a:lumOff val="25000"/>
                  </a:schemeClr>
                </a:solidFill>
              </a:rPr>
              <a:t>Identify presenters for needed topics</a:t>
            </a:r>
          </a:p>
          <a:p>
            <a:pPr marL="285750" indent="-285750">
              <a:buFontTx/>
              <a:buChar char="-"/>
            </a:pP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id="{3BB5B8C4-D784-53F1-F5BE-AE51767B7CF2}"/>
              </a:ext>
            </a:extLst>
          </p:cNvPr>
          <p:cNvSpPr/>
          <p:nvPr/>
        </p:nvSpPr>
        <p:spPr>
          <a:xfrm>
            <a:off x="3215289" y="2211940"/>
            <a:ext cx="2418862" cy="1724536"/>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Initiate gap discussion and prioritization</a:t>
            </a:r>
          </a:p>
          <a:p>
            <a:pPr marL="91440" indent="-91440">
              <a:buFontTx/>
              <a:buChar char="-"/>
            </a:pPr>
            <a:r>
              <a:rPr lang="en-US" dirty="0">
                <a:solidFill>
                  <a:schemeClr val="tx1">
                    <a:lumMod val="75000"/>
                    <a:lumOff val="25000"/>
                  </a:schemeClr>
                </a:solidFill>
              </a:rPr>
              <a:t>Approach for 5-yr monitoring strategy</a:t>
            </a:r>
          </a:p>
          <a:p>
            <a:pPr marL="91440" indent="-91440">
              <a:buFontTx/>
              <a:buChar char="-"/>
            </a:pPr>
            <a:r>
              <a:rPr lang="en-US" dirty="0">
                <a:solidFill>
                  <a:schemeClr val="tx1">
                    <a:lumMod val="75000"/>
                    <a:lumOff val="25000"/>
                  </a:schemeClr>
                </a:solidFill>
              </a:rPr>
              <a:t>Form Technical Steering Committee</a:t>
            </a:r>
          </a:p>
        </p:txBody>
      </p:sp>
      <p:sp>
        <p:nvSpPr>
          <p:cNvPr id="21" name="Rectangle 20">
            <a:extLst>
              <a:ext uri="{FF2B5EF4-FFF2-40B4-BE49-F238E27FC236}">
                <a16:creationId xmlns:a16="http://schemas.microsoft.com/office/drawing/2014/main" id="{4218CD4D-BDBD-7989-82D9-B0109DA23819}"/>
              </a:ext>
            </a:extLst>
          </p:cNvPr>
          <p:cNvSpPr/>
          <p:nvPr/>
        </p:nvSpPr>
        <p:spPr>
          <a:xfrm>
            <a:off x="9218252" y="2213238"/>
            <a:ext cx="2868876" cy="1724535"/>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Refine shared list questions</a:t>
            </a:r>
          </a:p>
          <a:p>
            <a:pPr marL="91440" indent="-91440">
              <a:buFontTx/>
              <a:buChar char="-"/>
            </a:pPr>
            <a:r>
              <a:rPr lang="en-US" dirty="0">
                <a:solidFill>
                  <a:schemeClr val="tx1">
                    <a:lumMod val="75000"/>
                    <a:lumOff val="25000"/>
                  </a:schemeClr>
                </a:solidFill>
              </a:rPr>
              <a:t>Refine criteria</a:t>
            </a:r>
          </a:p>
          <a:p>
            <a:pPr marL="91440" indent="-91440">
              <a:buFontTx/>
              <a:buChar char="-"/>
            </a:pPr>
            <a:r>
              <a:rPr lang="en-US" dirty="0">
                <a:solidFill>
                  <a:schemeClr val="tx1">
                    <a:lumMod val="75000"/>
                    <a:lumOff val="25000"/>
                  </a:schemeClr>
                </a:solidFill>
              </a:rPr>
              <a:t>Confirm approach to develop 2026-2027 list of priority monitoring</a:t>
            </a:r>
          </a:p>
          <a:p>
            <a:pPr marL="285750" indent="-285750">
              <a:buFontTx/>
              <a:buChar char="-"/>
            </a:pP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3BED8BB5-8091-B93A-FF00-2ACF39280BAF}"/>
              </a:ext>
            </a:extLst>
          </p:cNvPr>
          <p:cNvSpPr/>
          <p:nvPr/>
        </p:nvSpPr>
        <p:spPr>
          <a:xfrm>
            <a:off x="411319" y="5205291"/>
            <a:ext cx="2476108" cy="1497782"/>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Finalized list of Klamath Basin monitoring (existing/new) to prioritize for 2026-2027 funding</a:t>
            </a:r>
          </a:p>
        </p:txBody>
      </p:sp>
      <p:sp>
        <p:nvSpPr>
          <p:cNvPr id="23" name="Rectangle 22">
            <a:extLst>
              <a:ext uri="{FF2B5EF4-FFF2-40B4-BE49-F238E27FC236}">
                <a16:creationId xmlns:a16="http://schemas.microsoft.com/office/drawing/2014/main" id="{2525914A-5277-F09E-DD5F-44408416D20E}"/>
              </a:ext>
            </a:extLst>
          </p:cNvPr>
          <p:cNvSpPr/>
          <p:nvPr/>
        </p:nvSpPr>
        <p:spPr>
          <a:xfrm>
            <a:off x="3158043" y="5197979"/>
            <a:ext cx="2476108" cy="1497782"/>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Submit agreed-to recommended prioritized monitoring list to funding agencies </a:t>
            </a:r>
          </a:p>
          <a:p>
            <a:pPr marL="285750" indent="-285750">
              <a:buFontTx/>
              <a:buChar char="-"/>
            </a:pP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9C5D4738-A532-9580-4835-E5BF2CA30788}"/>
              </a:ext>
            </a:extLst>
          </p:cNvPr>
          <p:cNvSpPr/>
          <p:nvPr/>
        </p:nvSpPr>
        <p:spPr>
          <a:xfrm>
            <a:off x="9161004" y="5199278"/>
            <a:ext cx="2868875" cy="1497782"/>
          </a:xfrm>
          <a:prstGeom prst="rect">
            <a:avLst/>
          </a:prstGeom>
          <a:solidFill>
            <a:srgbClr val="F4F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Produce 5-yr Plan</a:t>
            </a:r>
          </a:p>
          <a:p>
            <a:pPr marL="91440" indent="-91440">
              <a:buFontTx/>
              <a:buChar char="-"/>
            </a:pPr>
            <a:r>
              <a:rPr lang="en-US" dirty="0">
                <a:solidFill>
                  <a:schemeClr val="tx1">
                    <a:lumMod val="75000"/>
                    <a:lumOff val="25000"/>
                  </a:schemeClr>
                </a:solidFill>
              </a:rPr>
              <a:t>Approach to continue this collaborative forum 2025-2030 to implement and revise 5-yr Plan</a:t>
            </a:r>
          </a:p>
        </p:txBody>
      </p:sp>
      <p:sp>
        <p:nvSpPr>
          <p:cNvPr id="25" name="Content Placeholder 2">
            <a:extLst>
              <a:ext uri="{FF2B5EF4-FFF2-40B4-BE49-F238E27FC236}">
                <a16:creationId xmlns:a16="http://schemas.microsoft.com/office/drawing/2014/main" id="{CA29D744-36A4-0C51-4895-82E153E3830A}"/>
              </a:ext>
            </a:extLst>
          </p:cNvPr>
          <p:cNvSpPr txBox="1">
            <a:spLocks/>
          </p:cNvSpPr>
          <p:nvPr/>
        </p:nvSpPr>
        <p:spPr>
          <a:xfrm>
            <a:off x="5918513" y="1463050"/>
            <a:ext cx="3047616" cy="748890"/>
          </a:xfrm>
          <a:prstGeom prst="rect">
            <a:avLst/>
          </a:prstGeom>
          <a:solidFill>
            <a:srgbClr val="D6D4D0"/>
          </a:solidFill>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Tech SC Tasks </a:t>
            </a:r>
          </a:p>
          <a:p>
            <a:pPr marL="0" indent="0">
              <a:buFont typeface="Arial" panose="020B0604020202020204" pitchFamily="34" charset="0"/>
              <a:buNone/>
            </a:pPr>
            <a:r>
              <a:rPr lang="en-US" sz="2000" b="1" dirty="0"/>
              <a:t>May 15 – June 20</a:t>
            </a:r>
          </a:p>
        </p:txBody>
      </p:sp>
      <p:sp>
        <p:nvSpPr>
          <p:cNvPr id="26" name="Content Placeholder 2">
            <a:extLst>
              <a:ext uri="{FF2B5EF4-FFF2-40B4-BE49-F238E27FC236}">
                <a16:creationId xmlns:a16="http://schemas.microsoft.com/office/drawing/2014/main" id="{5E3E1550-FD9F-A5AD-0E3A-3CD421B3F818}"/>
              </a:ext>
            </a:extLst>
          </p:cNvPr>
          <p:cNvSpPr txBox="1">
            <a:spLocks/>
          </p:cNvSpPr>
          <p:nvPr/>
        </p:nvSpPr>
        <p:spPr>
          <a:xfrm>
            <a:off x="5865572" y="4106009"/>
            <a:ext cx="3135631" cy="1101495"/>
          </a:xfrm>
          <a:prstGeom prst="rect">
            <a:avLst/>
          </a:prstGeom>
          <a:solidFill>
            <a:srgbClr val="D6D4D0"/>
          </a:solidFill>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Tech SC Tasks </a:t>
            </a:r>
          </a:p>
          <a:p>
            <a:pPr marL="0" indent="0">
              <a:buFont typeface="Arial" panose="020B0604020202020204" pitchFamily="34" charset="0"/>
              <a:buNone/>
            </a:pPr>
            <a:r>
              <a:rPr lang="en-US" sz="2000" b="1" dirty="0"/>
              <a:t>Sept 2025 Oct 2026</a:t>
            </a:r>
          </a:p>
        </p:txBody>
      </p:sp>
      <p:sp>
        <p:nvSpPr>
          <p:cNvPr id="27" name="Rectangle 26">
            <a:extLst>
              <a:ext uri="{FF2B5EF4-FFF2-40B4-BE49-F238E27FC236}">
                <a16:creationId xmlns:a16="http://schemas.microsoft.com/office/drawing/2014/main" id="{078400CA-B046-CCAB-75F9-DBADE526B5E4}"/>
              </a:ext>
            </a:extLst>
          </p:cNvPr>
          <p:cNvSpPr/>
          <p:nvPr/>
        </p:nvSpPr>
        <p:spPr>
          <a:xfrm>
            <a:off x="5928734" y="2204628"/>
            <a:ext cx="3047616" cy="1724536"/>
          </a:xfrm>
          <a:prstGeom prst="rect">
            <a:avLst/>
          </a:prstGeom>
          <a:solidFill>
            <a:srgbClr val="D6D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List shared management and research questions</a:t>
            </a:r>
          </a:p>
          <a:p>
            <a:pPr marL="91440" indent="-91440">
              <a:buFontTx/>
              <a:buChar char="-"/>
            </a:pPr>
            <a:r>
              <a:rPr lang="en-US" dirty="0">
                <a:solidFill>
                  <a:schemeClr val="tx1">
                    <a:lumMod val="75000"/>
                    <a:lumOff val="25000"/>
                  </a:schemeClr>
                </a:solidFill>
              </a:rPr>
              <a:t>Criteria to prioritize/sequence for next 5 yrs funding scenarios </a:t>
            </a:r>
          </a:p>
        </p:txBody>
      </p:sp>
      <p:sp>
        <p:nvSpPr>
          <p:cNvPr id="28" name="Rectangle 27">
            <a:extLst>
              <a:ext uri="{FF2B5EF4-FFF2-40B4-BE49-F238E27FC236}">
                <a16:creationId xmlns:a16="http://schemas.microsoft.com/office/drawing/2014/main" id="{FEB7EC4C-F7E7-1C8D-C59C-9F6B0BCA584F}"/>
              </a:ext>
            </a:extLst>
          </p:cNvPr>
          <p:cNvSpPr/>
          <p:nvPr/>
        </p:nvSpPr>
        <p:spPr>
          <a:xfrm>
            <a:off x="5871488" y="4926782"/>
            <a:ext cx="3119743" cy="1761667"/>
          </a:xfrm>
          <a:prstGeom prst="rect">
            <a:avLst/>
          </a:prstGeom>
          <a:solidFill>
            <a:srgbClr val="D6D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91440">
              <a:buFontTx/>
              <a:buChar char="-"/>
            </a:pPr>
            <a:r>
              <a:rPr lang="en-US" dirty="0">
                <a:solidFill>
                  <a:schemeClr val="tx1">
                    <a:lumMod val="75000"/>
                    <a:lumOff val="25000"/>
                  </a:schemeClr>
                </a:solidFill>
              </a:rPr>
              <a:t>Provide content for strategy</a:t>
            </a:r>
          </a:p>
          <a:p>
            <a:pPr marL="91440" indent="-91440">
              <a:buFontTx/>
              <a:buChar char="-"/>
            </a:pPr>
            <a:r>
              <a:rPr lang="en-US" dirty="0">
                <a:solidFill>
                  <a:schemeClr val="tx1">
                    <a:lumMod val="75000"/>
                    <a:lumOff val="25000"/>
                  </a:schemeClr>
                </a:solidFill>
              </a:rPr>
              <a:t>Consider most informative timing for a Science Symposium</a:t>
            </a:r>
          </a:p>
          <a:p>
            <a:pPr marL="91440" indent="-91440">
              <a:buFontTx/>
              <a:buChar char="-"/>
            </a:pPr>
            <a:r>
              <a:rPr lang="en-US" dirty="0">
                <a:solidFill>
                  <a:schemeClr val="tx1">
                    <a:lumMod val="75000"/>
                    <a:lumOff val="25000"/>
                  </a:schemeClr>
                </a:solidFill>
              </a:rPr>
              <a:t>PSMFC assist with compilation and product development</a:t>
            </a:r>
          </a:p>
        </p:txBody>
      </p:sp>
    </p:spTree>
    <p:extLst>
      <p:ext uri="{BB962C8B-B14F-4D97-AF65-F5344CB8AC3E}">
        <p14:creationId xmlns:p14="http://schemas.microsoft.com/office/powerpoint/2010/main" val="308527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31D55B1-308E-EE1B-8058-7E5E98064979}"/>
              </a:ext>
            </a:extLst>
          </p:cNvPr>
          <p:cNvSpPr>
            <a:spLocks noGrp="1"/>
          </p:cNvSpPr>
          <p:nvPr>
            <p:ph type="title"/>
          </p:nvPr>
        </p:nvSpPr>
        <p:spPr>
          <a:xfrm>
            <a:off x="640080" y="325369"/>
            <a:ext cx="4368602" cy="1956841"/>
          </a:xfrm>
        </p:spPr>
        <p:txBody>
          <a:bodyPr anchor="b">
            <a:normAutofit/>
          </a:bodyPr>
          <a:lstStyle/>
          <a:p>
            <a:r>
              <a:rPr lang="en-US" sz="4200" dirty="0"/>
              <a:t>Physical Processes: Data Gaps and Needs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0AFEB7E-44EA-6945-486F-CE81CD7E2EC7}"/>
              </a:ext>
            </a:extLst>
          </p:cNvPr>
          <p:cNvSpPr>
            <a:spLocks noGrp="1"/>
          </p:cNvSpPr>
          <p:nvPr>
            <p:ph idx="1"/>
          </p:nvPr>
        </p:nvSpPr>
        <p:spPr>
          <a:xfrm>
            <a:off x="640080" y="2872899"/>
            <a:ext cx="4243589" cy="3320668"/>
          </a:xfrm>
        </p:spPr>
        <p:txBody>
          <a:bodyPr>
            <a:normAutofit/>
          </a:bodyPr>
          <a:lstStyle/>
          <a:p>
            <a:r>
              <a:rPr lang="en-US" sz="2400" dirty="0"/>
              <a:t>Repeat LiDAR </a:t>
            </a:r>
          </a:p>
          <a:p>
            <a:r>
              <a:rPr lang="en-US" sz="2400" dirty="0"/>
              <a:t>Long term support for SVIHM (and/or Water Board Model)</a:t>
            </a:r>
          </a:p>
        </p:txBody>
      </p:sp>
      <p:pic>
        <p:nvPicPr>
          <p:cNvPr id="5" name="Picture 4" descr="A river flowing through a valley&#10;&#10;AI-generated content may be incorrect.">
            <a:extLst>
              <a:ext uri="{FF2B5EF4-FFF2-40B4-BE49-F238E27FC236}">
                <a16:creationId xmlns:a16="http://schemas.microsoft.com/office/drawing/2014/main" id="{A881A009-52F2-7300-0C3E-FCAECF0226A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5550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37DD6-D709-2631-BA53-F12EC921DC1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392CA69-62B1-5BA1-000F-D56EFC3BC912}"/>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2DF63162-135F-71B3-476D-E300C7B8CB4B}"/>
                </a:ext>
              </a:extLst>
            </p:cNvPr>
            <p:cNvSpPr txBox="1"/>
            <p:nvPr/>
          </p:nvSpPr>
          <p:spPr>
            <a:xfrm>
              <a:off x="1575881" y="2910537"/>
              <a:ext cx="7365942" cy="1107995"/>
            </a:xfrm>
            <a:prstGeom prst="rect">
              <a:avLst/>
            </a:prstGeom>
            <a:noFill/>
          </p:spPr>
          <p:txBody>
            <a:bodyPr wrap="square" rtlCol="0">
              <a:spAutoFit/>
            </a:bodyPr>
            <a:lstStyle/>
            <a:p>
              <a:r>
                <a:rPr lang="en-US" sz="4000" b="1" dirty="0"/>
                <a:t> Shasta, Scott and Salmon Rivers</a:t>
              </a:r>
            </a:p>
            <a:p>
              <a:r>
                <a:rPr lang="en-US" sz="2600" dirty="0"/>
                <a:t>Lyra Cressey</a:t>
              </a:r>
            </a:p>
          </p:txBody>
        </p:sp>
        <p:cxnSp>
          <p:nvCxnSpPr>
            <p:cNvPr id="7" name="Straight Connector 6">
              <a:extLst>
                <a:ext uri="{FF2B5EF4-FFF2-40B4-BE49-F238E27FC236}">
                  <a16:creationId xmlns:a16="http://schemas.microsoft.com/office/drawing/2014/main" id="{F00EAB36-2ED5-F9BE-BDB8-83FA787EC530}"/>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6A8AE37-39DE-7362-E651-63DE83AF2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3763" y="2733949"/>
            <a:ext cx="1635020" cy="1601652"/>
          </a:xfrm>
          <a:prstGeom prst="ellipse">
            <a:avLst/>
          </a:prstGeom>
        </p:spPr>
      </p:pic>
    </p:spTree>
    <p:extLst>
      <p:ext uri="{BB962C8B-B14F-4D97-AF65-F5344CB8AC3E}">
        <p14:creationId xmlns:p14="http://schemas.microsoft.com/office/powerpoint/2010/main" val="4154434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r="-238"/>
          <a:stretch/>
        </p:blipFill>
        <p:spPr>
          <a:xfrm>
            <a:off x="-1" y="0"/>
            <a:ext cx="12271713" cy="6907368"/>
          </a:xfrm>
          <a:prstGeom prst="rect">
            <a:avLst/>
          </a:prstGeom>
        </p:spPr>
      </p:pic>
      <p:sp>
        <p:nvSpPr>
          <p:cNvPr id="3" name="Subtitle 2"/>
          <p:cNvSpPr>
            <a:spLocks noGrp="1"/>
          </p:cNvSpPr>
          <p:nvPr>
            <p:ph type="subTitle" idx="1"/>
          </p:nvPr>
        </p:nvSpPr>
        <p:spPr>
          <a:xfrm>
            <a:off x="261257" y="1"/>
            <a:ext cx="2786742" cy="6858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lgn="l"/>
            <a:r>
              <a:rPr lang="en-US" dirty="0">
                <a:solidFill>
                  <a:schemeClr val="tx2">
                    <a:lumMod val="20000"/>
                    <a:lumOff val="80000"/>
                  </a:schemeClr>
                </a:solidFill>
              </a:rPr>
              <a:t>Lyra </a:t>
            </a:r>
            <a:r>
              <a:rPr lang="en-US" dirty="0" err="1">
                <a:solidFill>
                  <a:schemeClr val="tx2">
                    <a:lumMod val="20000"/>
                    <a:lumOff val="80000"/>
                  </a:schemeClr>
                </a:solidFill>
              </a:rPr>
              <a:t>Cressey</a:t>
            </a:r>
            <a:endParaRPr lang="en-US" dirty="0">
              <a:solidFill>
                <a:schemeClr val="tx2">
                  <a:lumMod val="20000"/>
                  <a:lumOff val="80000"/>
                </a:schemeClr>
              </a:solidFill>
            </a:endParaRPr>
          </a:p>
          <a:p>
            <a:pPr algn="l"/>
            <a:r>
              <a:rPr lang="en-US" dirty="0">
                <a:solidFill>
                  <a:schemeClr val="tx2">
                    <a:lumMod val="20000"/>
                    <a:lumOff val="80000"/>
                  </a:schemeClr>
                </a:solidFill>
              </a:rPr>
              <a:t>Salmon River Restoration Council</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992" y="4446780"/>
            <a:ext cx="2311103" cy="2311103"/>
          </a:xfrm>
          <a:prstGeom prst="rect">
            <a:avLst/>
          </a:prstGeom>
        </p:spPr>
      </p:pic>
      <p:sp>
        <p:nvSpPr>
          <p:cNvPr id="8" name="Title 1"/>
          <p:cNvSpPr txBox="1">
            <a:spLocks/>
          </p:cNvSpPr>
          <p:nvPr/>
        </p:nvSpPr>
        <p:spPr>
          <a:xfrm>
            <a:off x="0" y="324074"/>
            <a:ext cx="12192000" cy="619351"/>
          </a:xfrm>
          <a:prstGeom prst="rect">
            <a:avLst/>
          </a:prstGeom>
          <a:solidFill>
            <a:srgbClr val="006666">
              <a:alpha val="50000"/>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Salmon River Monitoring </a:t>
            </a:r>
          </a:p>
        </p:txBody>
      </p:sp>
      <p:sp>
        <p:nvSpPr>
          <p:cNvPr id="9" name="TextBox 8"/>
          <p:cNvSpPr txBox="1"/>
          <p:nvPr/>
        </p:nvSpPr>
        <p:spPr>
          <a:xfrm>
            <a:off x="10203133" y="6388551"/>
            <a:ext cx="1850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Calibri" panose="020F0502020204030204"/>
                <a:ea typeface="+mn-ea"/>
                <a:cs typeface="+mn-cs"/>
              </a:rPr>
              <a:t>lyra@srrc.org</a:t>
            </a:r>
          </a:p>
        </p:txBody>
      </p:sp>
    </p:spTree>
    <p:extLst>
      <p:ext uri="{BB962C8B-B14F-4D97-AF65-F5344CB8AC3E}">
        <p14:creationId xmlns:p14="http://schemas.microsoft.com/office/powerpoint/2010/main" val="1748944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r="-238"/>
          <a:stretch/>
        </p:blipFill>
        <p:spPr>
          <a:xfrm>
            <a:off x="-1" y="0"/>
            <a:ext cx="12271713" cy="6907368"/>
          </a:xfrm>
          <a:prstGeom prst="rect">
            <a:avLst/>
          </a:prstGeom>
          <a:effectLst>
            <a:glow rad="127000">
              <a:schemeClr val="accent1"/>
            </a:glow>
          </a:effectLst>
        </p:spPr>
      </p:pic>
      <p:sp>
        <p:nvSpPr>
          <p:cNvPr id="3" name="Subtitle 2"/>
          <p:cNvSpPr>
            <a:spLocks noGrp="1"/>
          </p:cNvSpPr>
          <p:nvPr>
            <p:ph type="subTitle" idx="1"/>
          </p:nvPr>
        </p:nvSpPr>
        <p:spPr>
          <a:xfrm>
            <a:off x="1" y="1"/>
            <a:ext cx="2656114" cy="6858000"/>
          </a:xfrm>
        </p:spPr>
        <p:txBody>
          <a:bodyPr/>
          <a:lstStyle/>
          <a:p>
            <a:endParaRPr lang="en-US" dirty="0"/>
          </a:p>
          <a:p>
            <a:endParaRPr lang="en-US" dirty="0"/>
          </a:p>
          <a:p>
            <a:endParaRPr lang="en-US" dirty="0"/>
          </a:p>
        </p:txBody>
      </p:sp>
      <p:sp>
        <p:nvSpPr>
          <p:cNvPr id="2" name="Title 1"/>
          <p:cNvSpPr>
            <a:spLocks noGrp="1"/>
          </p:cNvSpPr>
          <p:nvPr>
            <p:ph type="ctrTitle"/>
          </p:nvPr>
        </p:nvSpPr>
        <p:spPr>
          <a:xfrm>
            <a:off x="0" y="324074"/>
            <a:ext cx="12192000" cy="619351"/>
          </a:xfrm>
          <a:solidFill>
            <a:srgbClr val="006666">
              <a:alpha val="50000"/>
            </a:srgbClr>
          </a:solidFill>
        </p:spPr>
        <p:txBody>
          <a:bodyPr>
            <a:normAutofit/>
          </a:bodyPr>
          <a:lstStyle/>
          <a:p>
            <a:pPr algn="l"/>
            <a:r>
              <a:rPr lang="en-US" sz="2800" b="1" dirty="0"/>
              <a:t>                                                </a:t>
            </a:r>
            <a:r>
              <a:rPr lang="en-US" sz="2800" b="1" dirty="0">
                <a:latin typeface="+mn-lt"/>
              </a:rPr>
              <a:t>Adult Fisheries Monitoring</a:t>
            </a:r>
          </a:p>
        </p:txBody>
      </p:sp>
      <p:sp>
        <p:nvSpPr>
          <p:cNvPr id="5" name="Rounded Rectangle 4"/>
          <p:cNvSpPr/>
          <p:nvPr/>
        </p:nvSpPr>
        <p:spPr>
          <a:xfrm>
            <a:off x="783773" y="1109151"/>
            <a:ext cx="10534724" cy="5461707"/>
          </a:xfrm>
          <a:prstGeom prst="roundRect">
            <a:avLst/>
          </a:prstGeom>
          <a:solidFill>
            <a:srgbClr val="006666">
              <a:alpha val="48627"/>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nvGraphicFramePr>
        <p:xfrm>
          <a:off x="1225898" y="1388536"/>
          <a:ext cx="9736854" cy="4975100"/>
        </p:xfrm>
        <a:graphic>
          <a:graphicData uri="http://schemas.openxmlformats.org/drawingml/2006/table">
            <a:tbl>
              <a:tblPr/>
              <a:tblGrid>
                <a:gridCol w="1408870">
                  <a:extLst>
                    <a:ext uri="{9D8B030D-6E8A-4147-A177-3AD203B41FA5}">
                      <a16:colId xmlns:a16="http://schemas.microsoft.com/office/drawing/2014/main" val="848656844"/>
                    </a:ext>
                  </a:extLst>
                </a:gridCol>
                <a:gridCol w="1492358">
                  <a:extLst>
                    <a:ext uri="{9D8B030D-6E8A-4147-A177-3AD203B41FA5}">
                      <a16:colId xmlns:a16="http://schemas.microsoft.com/office/drawing/2014/main" val="533266064"/>
                    </a:ext>
                  </a:extLst>
                </a:gridCol>
                <a:gridCol w="1847185">
                  <a:extLst>
                    <a:ext uri="{9D8B030D-6E8A-4147-A177-3AD203B41FA5}">
                      <a16:colId xmlns:a16="http://schemas.microsoft.com/office/drawing/2014/main" val="2263350841"/>
                    </a:ext>
                  </a:extLst>
                </a:gridCol>
                <a:gridCol w="1052654">
                  <a:extLst>
                    <a:ext uri="{9D8B030D-6E8A-4147-A177-3AD203B41FA5}">
                      <a16:colId xmlns:a16="http://schemas.microsoft.com/office/drawing/2014/main" val="3740695910"/>
                    </a:ext>
                  </a:extLst>
                </a:gridCol>
                <a:gridCol w="1148914">
                  <a:extLst>
                    <a:ext uri="{9D8B030D-6E8A-4147-A177-3AD203B41FA5}">
                      <a16:colId xmlns:a16="http://schemas.microsoft.com/office/drawing/2014/main" val="2414695890"/>
                    </a:ext>
                  </a:extLst>
                </a:gridCol>
                <a:gridCol w="1473029">
                  <a:extLst>
                    <a:ext uri="{9D8B030D-6E8A-4147-A177-3AD203B41FA5}">
                      <a16:colId xmlns:a16="http://schemas.microsoft.com/office/drawing/2014/main" val="1750173486"/>
                    </a:ext>
                  </a:extLst>
                </a:gridCol>
                <a:gridCol w="1313844">
                  <a:extLst>
                    <a:ext uri="{9D8B030D-6E8A-4147-A177-3AD203B41FA5}">
                      <a16:colId xmlns:a16="http://schemas.microsoft.com/office/drawing/2014/main" val="2681687201"/>
                    </a:ext>
                  </a:extLst>
                </a:gridCol>
              </a:tblGrid>
              <a:tr h="821795">
                <a:tc>
                  <a:txBody>
                    <a:bodyPr/>
                    <a:lstStyle/>
                    <a:p>
                      <a:pPr algn="l" fontAlgn="ctr"/>
                      <a:r>
                        <a:rPr lang="en-US" sz="1200" b="1" i="0" u="none" strike="noStrike" dirty="0">
                          <a:solidFill>
                            <a:schemeClr val="bg2"/>
                          </a:solidFill>
                          <a:effectLst/>
                          <a:latin typeface="Aptos Narrow"/>
                        </a:rPr>
                        <a:t>MONITORING</a:t>
                      </a:r>
                      <a:r>
                        <a:rPr lang="en-US" sz="1200" b="1" i="0" u="none" strike="noStrike" baseline="0" dirty="0">
                          <a:solidFill>
                            <a:schemeClr val="bg2"/>
                          </a:solidFill>
                          <a:effectLst/>
                          <a:latin typeface="Aptos Narrow"/>
                        </a:rPr>
                        <a:t> EFFORT</a:t>
                      </a:r>
                      <a:endParaRPr lang="en-US" sz="1200" b="1" i="0" u="none" strike="noStrike" dirty="0">
                        <a:solidFill>
                          <a:srgbClr val="000000"/>
                        </a:solidFill>
                        <a:effectLst/>
                        <a:latin typeface="Aptos Narrow"/>
                      </a:endParaRPr>
                    </a:p>
                  </a:txBody>
                  <a:tcPr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ENTITY/ENTITIES</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LOCATION</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SPECIES</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PURPOSE</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2"/>
                          </a:solidFill>
                          <a:effectLst/>
                          <a:latin typeface="Aptos Narrow"/>
                        </a:rPr>
                        <a:t>WORK PRODUCTS/INFO STORAGE</a:t>
                      </a:r>
                    </a:p>
                    <a:p>
                      <a:pPr algn="l"/>
                      <a:endParaRPr lang="en-US" sz="120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2"/>
                          </a:solidFill>
                          <a:effectLst/>
                          <a:latin typeface="Aptos Narrow"/>
                        </a:rPr>
                        <a:t>FUNDING</a:t>
                      </a:r>
                    </a:p>
                    <a:p>
                      <a:pPr algn="l"/>
                      <a:endParaRPr lang="en-US" sz="120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extLst>
                  <a:ext uri="{0D108BD9-81ED-4DB2-BD59-A6C34878D82A}">
                    <a16:rowId xmlns:a16="http://schemas.microsoft.com/office/drawing/2014/main" val="1594157945"/>
                  </a:ext>
                </a:extLst>
              </a:tr>
              <a:tr h="1644018">
                <a:tc>
                  <a:txBody>
                    <a:bodyPr/>
                    <a:lstStyle/>
                    <a:p>
                      <a:pPr algn="l" fontAlgn="ctr"/>
                      <a:r>
                        <a:rPr lang="en-US" sz="1200" b="0" i="0" u="none" strike="noStrike" dirty="0">
                          <a:solidFill>
                            <a:schemeClr val="bg2"/>
                          </a:solidFill>
                          <a:effectLst/>
                          <a:latin typeface="Aptos Narrow"/>
                        </a:rPr>
                        <a:t>Spring Chinook and Summer Steelhead Population Dive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SRRC/USFS/Karuk Tribe/volunteers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Salmon River - mouth to top of </a:t>
                      </a:r>
                      <a:r>
                        <a:rPr lang="en-US" sz="1200" b="0" i="0" u="none" strike="noStrike" dirty="0" err="1">
                          <a:solidFill>
                            <a:schemeClr val="bg2"/>
                          </a:solidFill>
                          <a:effectLst/>
                          <a:latin typeface="Aptos Narrow"/>
                        </a:rPr>
                        <a:t>anadromy</a:t>
                      </a:r>
                      <a:r>
                        <a:rPr lang="en-US" sz="1200" b="0" i="0" u="none" strike="noStrike" dirty="0">
                          <a:solidFill>
                            <a:schemeClr val="bg2"/>
                          </a:solidFill>
                          <a:effectLst/>
                          <a:latin typeface="Aptos Narrow"/>
                        </a:rPr>
                        <a:t> + Wooley Creek and other large </a:t>
                      </a:r>
                      <a:r>
                        <a:rPr lang="en-US" sz="1200" b="0" i="0" u="none" strike="noStrike" dirty="0" err="1">
                          <a:solidFill>
                            <a:schemeClr val="bg2"/>
                          </a:solidFill>
                          <a:effectLst/>
                          <a:latin typeface="Aptos Narrow"/>
                        </a:rPr>
                        <a:t>tribs</a:t>
                      </a: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Spring Chinook and Summer Steelhead</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Adult population trends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Long term data trends; USFS Salmon/Scott annual Chinook reports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Federal - Karuk Tribe, USFS, various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1129917412"/>
                  </a:ext>
                </a:extLst>
              </a:tr>
              <a:tr h="1412108">
                <a:tc>
                  <a:txBody>
                    <a:bodyPr/>
                    <a:lstStyle/>
                    <a:p>
                      <a:pPr algn="l" fontAlgn="ctr"/>
                      <a:r>
                        <a:rPr lang="en-US" sz="1200" b="0" i="0" u="none" strike="noStrike" dirty="0">
                          <a:solidFill>
                            <a:schemeClr val="bg2"/>
                          </a:solidFill>
                          <a:effectLst/>
                          <a:latin typeface="Aptos Narrow"/>
                        </a:rPr>
                        <a:t>Spring Chinook Carcass and Redd Surveys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SRRC/CDFW/USFS/ Karuk Tribe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a:solidFill>
                            <a:schemeClr val="bg2"/>
                          </a:solidFill>
                          <a:effectLst/>
                          <a:latin typeface="Aptos Narrow"/>
                        </a:rPr>
                        <a:t>North Fork and South Fork Salmon + Wooley Creek and other large tribs, upper mainstem occassionally</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a:solidFill>
                            <a:schemeClr val="bg2"/>
                          </a:solidFill>
                          <a:effectLst/>
                          <a:latin typeface="Aptos Narrow"/>
                        </a:rPr>
                        <a:t>Spring Chinook  </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Adult population</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Long term data trends; USFS Salmon/Scott annual Chinook reports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Federal - Karuk Tribe, various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2229760645"/>
                  </a:ext>
                </a:extLst>
              </a:tr>
              <a:tr h="1096014">
                <a:tc>
                  <a:txBody>
                    <a:bodyPr/>
                    <a:lstStyle/>
                    <a:p>
                      <a:pPr algn="l" fontAlgn="ctr"/>
                      <a:r>
                        <a:rPr lang="en-US" sz="1200" b="0" i="0" u="none" strike="noStrike" dirty="0">
                          <a:solidFill>
                            <a:schemeClr val="bg2"/>
                          </a:solidFill>
                          <a:effectLst/>
                          <a:latin typeface="Aptos Narrow"/>
                        </a:rPr>
                        <a:t>Fall Chinook Carcass and Redd Surveys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CDFW/SRRC/USFS/ Karuk Tribe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a:solidFill>
                            <a:schemeClr val="bg2"/>
                          </a:solidFill>
                          <a:effectLst/>
                          <a:latin typeface="Aptos Narrow"/>
                        </a:rPr>
                        <a:t>Mainstem, lower NF and SF Salmon</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a:solidFill>
                            <a:schemeClr val="bg2"/>
                          </a:solidFill>
                          <a:effectLst/>
                          <a:latin typeface="Aptos Narrow"/>
                        </a:rPr>
                        <a:t>Fall Chinook</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a:solidFill>
                            <a:schemeClr val="bg2"/>
                          </a:solidFill>
                          <a:effectLst/>
                          <a:latin typeface="Aptos Narrow"/>
                        </a:rPr>
                        <a:t>Adult population</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a:solidFill>
                            <a:schemeClr val="bg2"/>
                          </a:solidFill>
                          <a:effectLst/>
                          <a:latin typeface="Aptos Narrow"/>
                        </a:rPr>
                        <a:t>Fishing regulations; Fall Chinook Mega Table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Federal - USFWS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3979515247"/>
                  </a:ext>
                </a:extLst>
              </a:tr>
            </a:tbl>
          </a:graphicData>
        </a:graphic>
      </p:graphicFrame>
    </p:spTree>
    <p:extLst>
      <p:ext uri="{BB962C8B-B14F-4D97-AF65-F5344CB8AC3E}">
        <p14:creationId xmlns:p14="http://schemas.microsoft.com/office/powerpoint/2010/main" val="2912572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r="-238"/>
          <a:stretch/>
        </p:blipFill>
        <p:spPr>
          <a:xfrm>
            <a:off x="-1" y="0"/>
            <a:ext cx="12271713" cy="6907368"/>
          </a:xfrm>
          <a:prstGeom prst="rect">
            <a:avLst/>
          </a:prstGeom>
          <a:effectLst>
            <a:glow rad="127000">
              <a:schemeClr val="accent1"/>
            </a:glow>
          </a:effectLst>
        </p:spPr>
      </p:pic>
      <p:sp>
        <p:nvSpPr>
          <p:cNvPr id="3" name="Subtitle 2"/>
          <p:cNvSpPr>
            <a:spLocks noGrp="1"/>
          </p:cNvSpPr>
          <p:nvPr>
            <p:ph type="subTitle" idx="1"/>
          </p:nvPr>
        </p:nvSpPr>
        <p:spPr>
          <a:xfrm>
            <a:off x="1" y="1"/>
            <a:ext cx="2656114" cy="6858000"/>
          </a:xfrm>
        </p:spPr>
        <p:txBody>
          <a:bodyPr/>
          <a:lstStyle/>
          <a:p>
            <a:endParaRPr lang="en-US" dirty="0"/>
          </a:p>
          <a:p>
            <a:endParaRPr lang="en-US" dirty="0"/>
          </a:p>
          <a:p>
            <a:endParaRPr lang="en-US" dirty="0"/>
          </a:p>
        </p:txBody>
      </p:sp>
      <p:sp>
        <p:nvSpPr>
          <p:cNvPr id="2" name="Title 1"/>
          <p:cNvSpPr>
            <a:spLocks noGrp="1"/>
          </p:cNvSpPr>
          <p:nvPr>
            <p:ph type="ctrTitle"/>
          </p:nvPr>
        </p:nvSpPr>
        <p:spPr>
          <a:xfrm>
            <a:off x="0" y="324074"/>
            <a:ext cx="12192000" cy="619351"/>
          </a:xfrm>
          <a:solidFill>
            <a:srgbClr val="006666">
              <a:alpha val="50000"/>
            </a:srgbClr>
          </a:solidFill>
        </p:spPr>
        <p:txBody>
          <a:bodyPr>
            <a:normAutofit/>
          </a:bodyPr>
          <a:lstStyle/>
          <a:p>
            <a:pPr algn="l"/>
            <a:r>
              <a:rPr lang="en-US" sz="2800" b="1" dirty="0"/>
              <a:t>                                                </a:t>
            </a:r>
            <a:r>
              <a:rPr lang="en-US" sz="2800" b="1" dirty="0">
                <a:latin typeface="+mn-lt"/>
              </a:rPr>
              <a:t>Juvenile Fisheries Monitoring</a:t>
            </a:r>
          </a:p>
        </p:txBody>
      </p:sp>
      <p:sp>
        <p:nvSpPr>
          <p:cNvPr id="5" name="Rounded Rectangle 4"/>
          <p:cNvSpPr/>
          <p:nvPr/>
        </p:nvSpPr>
        <p:spPr>
          <a:xfrm>
            <a:off x="502920" y="1082040"/>
            <a:ext cx="11338559" cy="5623559"/>
          </a:xfrm>
          <a:prstGeom prst="roundRect">
            <a:avLst/>
          </a:prstGeom>
          <a:solidFill>
            <a:srgbClr val="006666">
              <a:alpha val="48627"/>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nvGraphicFramePr>
        <p:xfrm>
          <a:off x="1227573" y="1292567"/>
          <a:ext cx="10004307" cy="5090336"/>
        </p:xfrm>
        <a:graphic>
          <a:graphicData uri="http://schemas.openxmlformats.org/drawingml/2006/table">
            <a:tbl>
              <a:tblPr/>
              <a:tblGrid>
                <a:gridCol w="1268582">
                  <a:extLst>
                    <a:ext uri="{9D8B030D-6E8A-4147-A177-3AD203B41FA5}">
                      <a16:colId xmlns:a16="http://schemas.microsoft.com/office/drawing/2014/main" val="848656844"/>
                    </a:ext>
                  </a:extLst>
                </a:gridCol>
                <a:gridCol w="1576846">
                  <a:extLst>
                    <a:ext uri="{9D8B030D-6E8A-4147-A177-3AD203B41FA5}">
                      <a16:colId xmlns:a16="http://schemas.microsoft.com/office/drawing/2014/main" val="533266064"/>
                    </a:ext>
                  </a:extLst>
                </a:gridCol>
                <a:gridCol w="1892215">
                  <a:extLst>
                    <a:ext uri="{9D8B030D-6E8A-4147-A177-3AD203B41FA5}">
                      <a16:colId xmlns:a16="http://schemas.microsoft.com/office/drawing/2014/main" val="2263350841"/>
                    </a:ext>
                  </a:extLst>
                </a:gridCol>
                <a:gridCol w="1222768">
                  <a:extLst>
                    <a:ext uri="{9D8B030D-6E8A-4147-A177-3AD203B41FA5}">
                      <a16:colId xmlns:a16="http://schemas.microsoft.com/office/drawing/2014/main" val="3740695910"/>
                    </a:ext>
                  </a:extLst>
                </a:gridCol>
                <a:gridCol w="1631322">
                  <a:extLst>
                    <a:ext uri="{9D8B030D-6E8A-4147-A177-3AD203B41FA5}">
                      <a16:colId xmlns:a16="http://schemas.microsoft.com/office/drawing/2014/main" val="2414695890"/>
                    </a:ext>
                  </a:extLst>
                </a:gridCol>
                <a:gridCol w="1450698">
                  <a:extLst>
                    <a:ext uri="{9D8B030D-6E8A-4147-A177-3AD203B41FA5}">
                      <a16:colId xmlns:a16="http://schemas.microsoft.com/office/drawing/2014/main" val="1750173486"/>
                    </a:ext>
                  </a:extLst>
                </a:gridCol>
                <a:gridCol w="961876">
                  <a:extLst>
                    <a:ext uri="{9D8B030D-6E8A-4147-A177-3AD203B41FA5}">
                      <a16:colId xmlns:a16="http://schemas.microsoft.com/office/drawing/2014/main" val="2681687201"/>
                    </a:ext>
                  </a:extLst>
                </a:gridCol>
              </a:tblGrid>
              <a:tr h="673393">
                <a:tc>
                  <a:txBody>
                    <a:bodyPr/>
                    <a:lstStyle/>
                    <a:p>
                      <a:pPr algn="l" fontAlgn="ctr"/>
                      <a:r>
                        <a:rPr lang="en-US" sz="1200" b="1" i="0" u="none" strike="noStrike" dirty="0">
                          <a:solidFill>
                            <a:schemeClr val="bg2"/>
                          </a:solidFill>
                          <a:effectLst/>
                          <a:latin typeface="Aptos Narrow"/>
                        </a:rPr>
                        <a:t>MONITORING</a:t>
                      </a:r>
                      <a:r>
                        <a:rPr lang="en-US" sz="1200" b="1" i="0" u="none" strike="noStrike" baseline="0" dirty="0">
                          <a:solidFill>
                            <a:schemeClr val="bg2"/>
                          </a:solidFill>
                          <a:effectLst/>
                          <a:latin typeface="Aptos Narrow"/>
                        </a:rPr>
                        <a:t> EFFORT</a:t>
                      </a:r>
                      <a:endParaRPr lang="en-US" sz="1200" b="1" i="0" u="none" strike="noStrike" dirty="0">
                        <a:solidFill>
                          <a:srgbClr val="000000"/>
                        </a:solidFill>
                        <a:effectLst/>
                        <a:latin typeface="Aptos Narrow"/>
                      </a:endParaRPr>
                    </a:p>
                  </a:txBody>
                  <a:tcPr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ENTITY/ENTITIES</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LOCATION</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SPECIES</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PURPOSE</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2"/>
                          </a:solidFill>
                          <a:effectLst/>
                          <a:latin typeface="Aptos Narrow"/>
                        </a:rPr>
                        <a:t>WORK PRODUCTS/INFO STORAGE</a:t>
                      </a:r>
                    </a:p>
                    <a:p>
                      <a:pPr algn="l"/>
                      <a:endParaRPr lang="en-US" sz="120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2"/>
                          </a:solidFill>
                          <a:effectLst/>
                          <a:latin typeface="Aptos Narrow"/>
                        </a:rPr>
                        <a:t>FUNDING</a:t>
                      </a:r>
                    </a:p>
                    <a:p>
                      <a:pPr algn="l"/>
                      <a:endParaRPr lang="en-US" sz="120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extLst>
                  <a:ext uri="{0D108BD9-81ED-4DB2-BD59-A6C34878D82A}">
                    <a16:rowId xmlns:a16="http://schemas.microsoft.com/office/drawing/2014/main" val="1594157945"/>
                  </a:ext>
                </a:extLst>
              </a:tr>
              <a:tr h="1066844">
                <a:tc>
                  <a:txBody>
                    <a:bodyPr/>
                    <a:lstStyle/>
                    <a:p>
                      <a:pPr algn="l" fontAlgn="ctr"/>
                      <a:r>
                        <a:rPr lang="en-US" sz="1200" b="0" i="0" u="none" strike="noStrike" dirty="0">
                          <a:solidFill>
                            <a:schemeClr val="bg2"/>
                          </a:solidFill>
                          <a:effectLst/>
                          <a:latin typeface="Aptos Narrow"/>
                        </a:rPr>
                        <a:t>Juvenile </a:t>
                      </a:r>
                      <a:r>
                        <a:rPr lang="en-US" sz="1200" b="0" i="0" u="none" strike="noStrike" dirty="0" err="1">
                          <a:solidFill>
                            <a:schemeClr val="bg2"/>
                          </a:solidFill>
                          <a:effectLst/>
                          <a:latin typeface="Aptos Narrow"/>
                        </a:rPr>
                        <a:t>Outmigrant</a:t>
                      </a:r>
                      <a:r>
                        <a:rPr lang="en-US" sz="1200" b="0" i="0" u="none" strike="noStrike" dirty="0">
                          <a:solidFill>
                            <a:schemeClr val="bg2"/>
                          </a:solidFill>
                          <a:effectLst/>
                          <a:latin typeface="Aptos Narrow"/>
                        </a:rPr>
                        <a:t> Trap</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Karuk Tribe/SRRC/Amy</a:t>
                      </a:r>
                      <a:r>
                        <a:rPr lang="en-US" sz="1200" b="0" i="0" u="none" strike="noStrike" baseline="0" dirty="0">
                          <a:solidFill>
                            <a:schemeClr val="bg2"/>
                          </a:solidFill>
                          <a:effectLst/>
                          <a:latin typeface="Aptos Narrow"/>
                        </a:rPr>
                        <a:t> </a:t>
                      </a:r>
                      <a:r>
                        <a:rPr lang="en-US" sz="1200" b="0" i="0" u="none" strike="noStrike" baseline="0" dirty="0" err="1">
                          <a:solidFill>
                            <a:schemeClr val="bg2"/>
                          </a:solidFill>
                          <a:effectLst/>
                          <a:latin typeface="Aptos Narrow"/>
                        </a:rPr>
                        <a:t>Fingerle</a:t>
                      </a:r>
                      <a:r>
                        <a:rPr lang="en-US" sz="1200" b="0" i="0" u="none" strike="noStrike" baseline="0" dirty="0">
                          <a:solidFill>
                            <a:schemeClr val="bg2"/>
                          </a:solidFill>
                          <a:effectLst/>
                          <a:latin typeface="Aptos Narrow"/>
                        </a:rPr>
                        <a:t> – UC Berkeley</a:t>
                      </a: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Lower </a:t>
                      </a:r>
                      <a:r>
                        <a:rPr lang="en-US" sz="1200" b="0" i="0" u="none" strike="noStrike" dirty="0" err="1">
                          <a:solidFill>
                            <a:schemeClr val="bg2"/>
                          </a:solidFill>
                          <a:effectLst/>
                          <a:latin typeface="Aptos Narrow"/>
                        </a:rPr>
                        <a:t>mainstem</a:t>
                      </a:r>
                      <a:r>
                        <a:rPr lang="en-US" sz="1200" b="0" i="0" u="none" strike="noStrike" dirty="0">
                          <a:solidFill>
                            <a:schemeClr val="bg2"/>
                          </a:solidFill>
                          <a:effectLst/>
                          <a:latin typeface="Aptos Narrow"/>
                        </a:rPr>
                        <a:t>, North Fork and South Fork </a:t>
                      </a:r>
                      <a:r>
                        <a:rPr lang="en-US" sz="1200" b="0" i="0" u="none" strike="noStrike" dirty="0" err="1">
                          <a:solidFill>
                            <a:schemeClr val="bg2"/>
                          </a:solidFill>
                          <a:effectLst/>
                          <a:latin typeface="Aptos Narrow"/>
                        </a:rPr>
                        <a:t>Samon</a:t>
                      </a: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Chinook, Coho, </a:t>
                      </a:r>
                      <a:r>
                        <a:rPr lang="en-US" sz="1200" b="0" i="0" u="none" strike="noStrike" dirty="0" err="1">
                          <a:solidFill>
                            <a:schemeClr val="bg2"/>
                          </a:solidFill>
                          <a:effectLst/>
                          <a:latin typeface="Aptos Narrow"/>
                        </a:rPr>
                        <a:t>O.mykiss</a:t>
                      </a:r>
                      <a:r>
                        <a:rPr lang="en-US" sz="1200" b="0" i="0" u="none" strike="noStrike" dirty="0">
                          <a:solidFill>
                            <a:schemeClr val="bg2"/>
                          </a:solidFill>
                          <a:effectLst/>
                          <a:latin typeface="Aptos Narrow"/>
                        </a:rPr>
                        <a:t> (</a:t>
                      </a:r>
                      <a:r>
                        <a:rPr lang="en-US" sz="1200" b="0" i="0" u="none" strike="noStrike" dirty="0" err="1">
                          <a:solidFill>
                            <a:schemeClr val="bg2"/>
                          </a:solidFill>
                          <a:effectLst/>
                          <a:latin typeface="Aptos Narrow"/>
                        </a:rPr>
                        <a:t>sthd</a:t>
                      </a:r>
                      <a:r>
                        <a:rPr lang="en-US" sz="1200" b="0" i="0" u="none" strike="noStrike" dirty="0">
                          <a:solidFill>
                            <a:schemeClr val="bg2"/>
                          </a:solidFill>
                          <a:effectLst/>
                          <a:latin typeface="Aptos Narrow"/>
                        </a:rPr>
                        <a:t>/</a:t>
                      </a:r>
                      <a:r>
                        <a:rPr lang="en-US" sz="1200" b="0" i="0" u="none" strike="noStrike" dirty="0" err="1">
                          <a:solidFill>
                            <a:schemeClr val="bg2"/>
                          </a:solidFill>
                          <a:effectLst/>
                          <a:latin typeface="Aptos Narrow"/>
                        </a:rPr>
                        <a:t>resid</a:t>
                      </a:r>
                      <a:r>
                        <a:rPr lang="en-US" sz="1200" b="0" i="0" u="none" strike="noStrike" dirty="0">
                          <a:solidFill>
                            <a:schemeClr val="bg2"/>
                          </a:solidFill>
                          <a:effectLst/>
                          <a:latin typeface="Aptos Narrow"/>
                        </a:rPr>
                        <a:t>), Lamprey</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Genetics and allele distribution and abundance of spring and fall Chinook</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PHD; Online mapping tool</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Karuk Tribe/Wild Salmon Center</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1129917412"/>
                  </a:ext>
                </a:extLst>
              </a:tr>
              <a:tr h="1243541">
                <a:tc>
                  <a:txBody>
                    <a:bodyPr/>
                    <a:lstStyle/>
                    <a:p>
                      <a:pPr algn="l" fontAlgn="ctr"/>
                      <a:r>
                        <a:rPr lang="en-US" sz="1200" b="0" i="0" u="none" strike="noStrike" dirty="0">
                          <a:solidFill>
                            <a:schemeClr val="bg2"/>
                          </a:solidFill>
                          <a:effectLst/>
                          <a:latin typeface="Aptos Narrow"/>
                        </a:rPr>
                        <a:t>Juvenile Grab Sampling and Habitat Use </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Karuk Tribe/SRRC/Amy</a:t>
                      </a:r>
                      <a:r>
                        <a:rPr lang="en-US" sz="1200" b="0" i="0" u="none" strike="noStrike" baseline="0" dirty="0">
                          <a:solidFill>
                            <a:schemeClr val="bg2"/>
                          </a:solidFill>
                          <a:effectLst/>
                          <a:latin typeface="Aptos Narrow"/>
                        </a:rPr>
                        <a:t> </a:t>
                      </a:r>
                      <a:r>
                        <a:rPr lang="en-US" sz="1200" b="0" i="0" u="none" strike="noStrike" baseline="0" dirty="0" err="1">
                          <a:solidFill>
                            <a:schemeClr val="bg2"/>
                          </a:solidFill>
                          <a:effectLst/>
                          <a:latin typeface="Aptos Narrow"/>
                        </a:rPr>
                        <a:t>Fingerle</a:t>
                      </a:r>
                      <a:r>
                        <a:rPr lang="en-US" sz="1200" b="0" i="0" u="none" strike="noStrike" baseline="0" dirty="0">
                          <a:solidFill>
                            <a:schemeClr val="bg2"/>
                          </a:solidFill>
                          <a:effectLst/>
                          <a:latin typeface="Aptos Narrow"/>
                        </a:rPr>
                        <a:t> – UC Berkeley</a:t>
                      </a: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Throughout watershed within bounds of </a:t>
                      </a:r>
                      <a:r>
                        <a:rPr lang="en-US" sz="1200" b="0" i="0" u="none" strike="noStrike" dirty="0" err="1">
                          <a:solidFill>
                            <a:schemeClr val="bg2"/>
                          </a:solidFill>
                          <a:effectLst/>
                          <a:latin typeface="Aptos Narrow"/>
                        </a:rPr>
                        <a:t>anadromy</a:t>
                      </a: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Chinook  </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Genetics, allele distribution &amp; abundance of spring &amp; fall Chinook, juvenile habitat usage by age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PHD; Online mapping tool</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Karuk Tribe/Wild Salmon Center</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2229760645"/>
                  </a:ext>
                </a:extLst>
              </a:tr>
              <a:tr h="1066844">
                <a:tc>
                  <a:txBody>
                    <a:bodyPr/>
                    <a:lstStyle/>
                    <a:p>
                      <a:pPr algn="l" fontAlgn="ctr"/>
                      <a:r>
                        <a:rPr lang="en-US" sz="1200" b="0" i="0" u="none" strike="noStrike" dirty="0">
                          <a:solidFill>
                            <a:schemeClr val="bg2"/>
                          </a:solidFill>
                          <a:effectLst/>
                          <a:latin typeface="Aptos Narrow"/>
                        </a:rPr>
                        <a:t>Juvenile snorkel surveys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SRRC</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Throughout watershed in association with tributary fish passage and habitat restoration projects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Chinook, Coho, </a:t>
                      </a:r>
                      <a:r>
                        <a:rPr lang="en-US" sz="1200" b="0" i="0" u="none" strike="noStrike" dirty="0" err="1">
                          <a:solidFill>
                            <a:schemeClr val="bg2"/>
                          </a:solidFill>
                          <a:effectLst/>
                          <a:latin typeface="Aptos Narrow"/>
                        </a:rPr>
                        <a:t>O.mykiss</a:t>
                      </a:r>
                      <a:r>
                        <a:rPr lang="en-US" sz="1200" b="0" i="0" u="none" strike="noStrike" dirty="0">
                          <a:solidFill>
                            <a:schemeClr val="bg2"/>
                          </a:solidFill>
                          <a:effectLst/>
                          <a:latin typeface="Aptos Narrow"/>
                        </a:rPr>
                        <a:t> (</a:t>
                      </a:r>
                      <a:r>
                        <a:rPr lang="en-US" sz="1200" b="0" i="0" u="none" strike="noStrike" dirty="0" err="1">
                          <a:solidFill>
                            <a:schemeClr val="bg2"/>
                          </a:solidFill>
                          <a:effectLst/>
                          <a:latin typeface="Aptos Narrow"/>
                        </a:rPr>
                        <a:t>sthd</a:t>
                      </a:r>
                      <a:r>
                        <a:rPr lang="en-US" sz="1200" b="0" i="0" u="none" strike="noStrike" dirty="0">
                          <a:solidFill>
                            <a:schemeClr val="bg2"/>
                          </a:solidFill>
                          <a:effectLst/>
                          <a:latin typeface="Aptos Narrow"/>
                        </a:rPr>
                        <a:t>/</a:t>
                      </a:r>
                      <a:r>
                        <a:rPr lang="en-US" sz="1200" b="0" i="0" u="none" strike="noStrike" dirty="0" err="1">
                          <a:solidFill>
                            <a:schemeClr val="bg2"/>
                          </a:solidFill>
                          <a:effectLst/>
                          <a:latin typeface="Aptos Narrow"/>
                        </a:rPr>
                        <a:t>resid</a:t>
                      </a:r>
                      <a:r>
                        <a:rPr lang="en-US" sz="1200" b="0" i="0" u="none" strike="noStrike" dirty="0">
                          <a:solidFill>
                            <a:schemeClr val="bg2"/>
                          </a:solidFill>
                          <a:effectLst/>
                          <a:latin typeface="Aptos Narrow"/>
                        </a:rPr>
                        <a:t>)</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Assessing habitat conditions and fish usage </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Post Implementation Monitoring for Restoration Sites; Creek mouth enhancement</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CDFW FRGP and RGP, Karuk Tribe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3979515247"/>
                  </a:ext>
                </a:extLst>
              </a:tr>
              <a:tr h="890147">
                <a:tc>
                  <a:txBody>
                    <a:bodyPr/>
                    <a:lstStyle/>
                    <a:p>
                      <a:pPr algn="l" fontAlgn="ctr"/>
                      <a:r>
                        <a:rPr lang="en-US" sz="1200" b="0" i="0" u="none" strike="noStrike" dirty="0">
                          <a:solidFill>
                            <a:schemeClr val="bg2"/>
                          </a:solidFill>
                          <a:effectLst/>
                          <a:latin typeface="Aptos Narrow"/>
                        </a:rPr>
                        <a:t>Lamprey Assessment</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SRRC, Karuk Tribe, USFS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Throughout watershed</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Pacific lamprey and potentially other species?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Assessing habitat and establishing distribution</a:t>
                      </a:r>
                      <a:r>
                        <a:rPr lang="en-US" sz="1200" b="0" i="0" u="none" strike="noStrike" baseline="0" dirty="0">
                          <a:solidFill>
                            <a:schemeClr val="bg2"/>
                          </a:solidFill>
                          <a:effectLst/>
                          <a:latin typeface="Aptos Narrow"/>
                        </a:rPr>
                        <a:t> and </a:t>
                      </a:r>
                      <a:r>
                        <a:rPr lang="en-US" sz="1200" b="0" i="0" u="none" strike="noStrike" dirty="0">
                          <a:solidFill>
                            <a:schemeClr val="bg2"/>
                          </a:solidFill>
                          <a:effectLst/>
                          <a:latin typeface="Aptos Narrow"/>
                        </a:rPr>
                        <a:t>abundance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Distribution map; mapping tool; report</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Federal – PLCI/USFWS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12248437"/>
                  </a:ext>
                </a:extLst>
              </a:tr>
            </a:tbl>
          </a:graphicData>
        </a:graphic>
      </p:graphicFrame>
    </p:spTree>
    <p:extLst>
      <p:ext uri="{BB962C8B-B14F-4D97-AF65-F5344CB8AC3E}">
        <p14:creationId xmlns:p14="http://schemas.microsoft.com/office/powerpoint/2010/main" val="1196165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r="-238"/>
          <a:stretch/>
        </p:blipFill>
        <p:spPr>
          <a:xfrm>
            <a:off x="-1" y="0"/>
            <a:ext cx="12271713" cy="6907368"/>
          </a:xfrm>
          <a:prstGeom prst="rect">
            <a:avLst/>
          </a:prstGeom>
          <a:effectLst>
            <a:glow rad="127000">
              <a:schemeClr val="accent1"/>
            </a:glow>
          </a:effectLst>
        </p:spPr>
      </p:pic>
      <p:sp>
        <p:nvSpPr>
          <p:cNvPr id="3" name="Subtitle 2"/>
          <p:cNvSpPr>
            <a:spLocks noGrp="1"/>
          </p:cNvSpPr>
          <p:nvPr>
            <p:ph type="subTitle" idx="1"/>
          </p:nvPr>
        </p:nvSpPr>
        <p:spPr>
          <a:xfrm>
            <a:off x="1" y="1"/>
            <a:ext cx="2656114" cy="6858000"/>
          </a:xfrm>
        </p:spPr>
        <p:txBody>
          <a:bodyPr/>
          <a:lstStyle/>
          <a:p>
            <a:endParaRPr lang="en-US" dirty="0"/>
          </a:p>
          <a:p>
            <a:endParaRPr lang="en-US" dirty="0"/>
          </a:p>
          <a:p>
            <a:endParaRPr lang="en-US" dirty="0"/>
          </a:p>
        </p:txBody>
      </p:sp>
      <p:sp>
        <p:nvSpPr>
          <p:cNvPr id="2" name="Title 1"/>
          <p:cNvSpPr>
            <a:spLocks noGrp="1"/>
          </p:cNvSpPr>
          <p:nvPr>
            <p:ph type="ctrTitle"/>
          </p:nvPr>
        </p:nvSpPr>
        <p:spPr>
          <a:xfrm>
            <a:off x="0" y="324074"/>
            <a:ext cx="12192000" cy="619351"/>
          </a:xfrm>
          <a:solidFill>
            <a:srgbClr val="006666">
              <a:alpha val="50000"/>
            </a:srgbClr>
          </a:solidFill>
        </p:spPr>
        <p:txBody>
          <a:bodyPr>
            <a:normAutofit/>
          </a:bodyPr>
          <a:lstStyle/>
          <a:p>
            <a:pPr algn="l"/>
            <a:r>
              <a:rPr lang="en-US" sz="2800" b="1" dirty="0"/>
              <a:t>                                                </a:t>
            </a:r>
            <a:r>
              <a:rPr lang="en-US" sz="2800" b="1" dirty="0">
                <a:latin typeface="+mn-lt"/>
              </a:rPr>
              <a:t>Water Monitoring</a:t>
            </a:r>
          </a:p>
        </p:txBody>
      </p:sp>
      <p:sp>
        <p:nvSpPr>
          <p:cNvPr id="5" name="Rounded Rectangle 4"/>
          <p:cNvSpPr/>
          <p:nvPr/>
        </p:nvSpPr>
        <p:spPr>
          <a:xfrm>
            <a:off x="783773" y="1109151"/>
            <a:ext cx="10534724" cy="5461707"/>
          </a:xfrm>
          <a:prstGeom prst="roundRect">
            <a:avLst/>
          </a:prstGeom>
          <a:solidFill>
            <a:srgbClr val="006666">
              <a:alpha val="48627"/>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nvGraphicFramePr>
        <p:xfrm>
          <a:off x="1182708" y="1490267"/>
          <a:ext cx="9736854" cy="4699474"/>
        </p:xfrm>
        <a:graphic>
          <a:graphicData uri="http://schemas.openxmlformats.org/drawingml/2006/table">
            <a:tbl>
              <a:tblPr/>
              <a:tblGrid>
                <a:gridCol w="1408870">
                  <a:extLst>
                    <a:ext uri="{9D8B030D-6E8A-4147-A177-3AD203B41FA5}">
                      <a16:colId xmlns:a16="http://schemas.microsoft.com/office/drawing/2014/main" val="848656844"/>
                    </a:ext>
                  </a:extLst>
                </a:gridCol>
                <a:gridCol w="1492358">
                  <a:extLst>
                    <a:ext uri="{9D8B030D-6E8A-4147-A177-3AD203B41FA5}">
                      <a16:colId xmlns:a16="http://schemas.microsoft.com/office/drawing/2014/main" val="533266064"/>
                    </a:ext>
                  </a:extLst>
                </a:gridCol>
                <a:gridCol w="1847185">
                  <a:extLst>
                    <a:ext uri="{9D8B030D-6E8A-4147-A177-3AD203B41FA5}">
                      <a16:colId xmlns:a16="http://schemas.microsoft.com/office/drawing/2014/main" val="2263350841"/>
                    </a:ext>
                  </a:extLst>
                </a:gridCol>
                <a:gridCol w="850679">
                  <a:extLst>
                    <a:ext uri="{9D8B030D-6E8A-4147-A177-3AD203B41FA5}">
                      <a16:colId xmlns:a16="http://schemas.microsoft.com/office/drawing/2014/main" val="3740695910"/>
                    </a:ext>
                  </a:extLst>
                </a:gridCol>
                <a:gridCol w="1350889">
                  <a:extLst>
                    <a:ext uri="{9D8B030D-6E8A-4147-A177-3AD203B41FA5}">
                      <a16:colId xmlns:a16="http://schemas.microsoft.com/office/drawing/2014/main" val="2414695890"/>
                    </a:ext>
                  </a:extLst>
                </a:gridCol>
                <a:gridCol w="1473029">
                  <a:extLst>
                    <a:ext uri="{9D8B030D-6E8A-4147-A177-3AD203B41FA5}">
                      <a16:colId xmlns:a16="http://schemas.microsoft.com/office/drawing/2014/main" val="1750173486"/>
                    </a:ext>
                  </a:extLst>
                </a:gridCol>
                <a:gridCol w="1313844">
                  <a:extLst>
                    <a:ext uri="{9D8B030D-6E8A-4147-A177-3AD203B41FA5}">
                      <a16:colId xmlns:a16="http://schemas.microsoft.com/office/drawing/2014/main" val="2681687201"/>
                    </a:ext>
                  </a:extLst>
                </a:gridCol>
              </a:tblGrid>
              <a:tr h="654639">
                <a:tc>
                  <a:txBody>
                    <a:bodyPr/>
                    <a:lstStyle/>
                    <a:p>
                      <a:pPr algn="l" fontAlgn="ctr"/>
                      <a:r>
                        <a:rPr lang="en-US" sz="1200" b="1" i="0" u="none" strike="noStrike" dirty="0">
                          <a:solidFill>
                            <a:schemeClr val="bg2"/>
                          </a:solidFill>
                          <a:effectLst/>
                          <a:latin typeface="Aptos Narrow"/>
                        </a:rPr>
                        <a:t>MONITORING</a:t>
                      </a:r>
                      <a:r>
                        <a:rPr lang="en-US" sz="1200" b="1" i="0" u="none" strike="noStrike" baseline="0" dirty="0">
                          <a:solidFill>
                            <a:schemeClr val="bg2"/>
                          </a:solidFill>
                          <a:effectLst/>
                          <a:latin typeface="Aptos Narrow"/>
                        </a:rPr>
                        <a:t> EFFORT</a:t>
                      </a:r>
                      <a:endParaRPr lang="en-US" sz="1200" b="1" i="0" u="none" strike="noStrike" dirty="0">
                        <a:solidFill>
                          <a:srgbClr val="000000"/>
                        </a:solidFill>
                        <a:effectLst/>
                        <a:latin typeface="Aptos Narrow"/>
                      </a:endParaRPr>
                    </a:p>
                  </a:txBody>
                  <a:tcPr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ENTITY/ENTITIES</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LOCATION</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SPECIES</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bg2"/>
                          </a:solidFill>
                          <a:effectLst/>
                          <a:latin typeface="Aptos Narrow"/>
                        </a:rPr>
                        <a:t> </a:t>
                      </a:r>
                      <a:r>
                        <a:rPr lang="en-US" sz="1200" b="1" i="0" u="none" strike="noStrike" dirty="0">
                          <a:solidFill>
                            <a:schemeClr val="bg2"/>
                          </a:solidFill>
                          <a:effectLst/>
                          <a:latin typeface="Aptos Narrow"/>
                        </a:rPr>
                        <a:t>PURPOSE</a:t>
                      </a:r>
                    </a:p>
                    <a:p>
                      <a:pPr algn="l" fontAlgn="b"/>
                      <a:endParaRPr lang="en-US" sz="120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2"/>
                          </a:solidFill>
                          <a:effectLst/>
                          <a:latin typeface="Aptos Narrow"/>
                        </a:rPr>
                        <a:t>WORK PRODUCTS/INFO STORAGE</a:t>
                      </a:r>
                    </a:p>
                    <a:p>
                      <a:pPr algn="l"/>
                      <a:endParaRPr lang="en-US" sz="120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2"/>
                          </a:solidFill>
                          <a:effectLst/>
                          <a:latin typeface="Aptos Narrow"/>
                        </a:rPr>
                        <a:t>FUNDING</a:t>
                      </a:r>
                    </a:p>
                    <a:p>
                      <a:pPr algn="l"/>
                      <a:endParaRPr lang="en-US" sz="120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extLst>
                  <a:ext uri="{0D108BD9-81ED-4DB2-BD59-A6C34878D82A}">
                    <a16:rowId xmlns:a16="http://schemas.microsoft.com/office/drawing/2014/main" val="1594157945"/>
                  </a:ext>
                </a:extLst>
              </a:tr>
              <a:tr h="1128971">
                <a:tc>
                  <a:txBody>
                    <a:bodyPr/>
                    <a:lstStyle/>
                    <a:p>
                      <a:pPr algn="l" fontAlgn="ctr"/>
                      <a:r>
                        <a:rPr lang="en-US" sz="1200" b="0" i="0" u="none" strike="noStrike" dirty="0">
                          <a:solidFill>
                            <a:schemeClr val="bg2"/>
                          </a:solidFill>
                          <a:effectLst/>
                          <a:latin typeface="Aptos Narrow"/>
                        </a:rPr>
                        <a:t>Temperature Probes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SRRC/USFS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~35 locations throughout the watershed</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Long term </a:t>
                      </a:r>
                      <a:r>
                        <a:rPr lang="en-US" sz="1200" b="0" i="0" u="none" strike="noStrike" dirty="0" err="1">
                          <a:solidFill>
                            <a:schemeClr val="bg2"/>
                          </a:solidFill>
                          <a:effectLst/>
                          <a:latin typeface="Aptos Narrow"/>
                        </a:rPr>
                        <a:t>monitoring,TMDL</a:t>
                      </a:r>
                      <a:r>
                        <a:rPr lang="en-US" sz="1200" b="0" i="0" u="none" strike="noStrike" dirty="0">
                          <a:solidFill>
                            <a:schemeClr val="bg2"/>
                          </a:solidFill>
                          <a:effectLst/>
                          <a:latin typeface="Aptos Narrow"/>
                        </a:rPr>
                        <a:t> Compliance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USFS enters data into NRIS.  SRRC keeps the data in an in-house database.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USFS (currently unfunded), Karuk Tribe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1129917412"/>
                  </a:ext>
                </a:extLst>
              </a:tr>
              <a:tr h="1123288">
                <a:tc>
                  <a:txBody>
                    <a:bodyPr/>
                    <a:lstStyle/>
                    <a:p>
                      <a:pPr algn="l" fontAlgn="ctr"/>
                      <a:r>
                        <a:rPr lang="en-US" sz="1200" b="0" i="0" u="none" strike="noStrike" dirty="0" err="1">
                          <a:solidFill>
                            <a:schemeClr val="bg2"/>
                          </a:solidFill>
                          <a:effectLst/>
                          <a:latin typeface="Aptos Narrow"/>
                        </a:rPr>
                        <a:t>Datasonde</a:t>
                      </a: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Karuk Tribe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err="1">
                          <a:solidFill>
                            <a:schemeClr val="bg2"/>
                          </a:solidFill>
                          <a:effectLst/>
                          <a:latin typeface="Aptos Narrow"/>
                        </a:rPr>
                        <a:t>Mainstem</a:t>
                      </a:r>
                      <a:r>
                        <a:rPr lang="en-US" sz="1200" b="0" i="0" u="none" strike="noStrike" dirty="0">
                          <a:solidFill>
                            <a:schemeClr val="bg2"/>
                          </a:solidFill>
                          <a:effectLst/>
                          <a:latin typeface="Aptos Narrow"/>
                        </a:rPr>
                        <a:t> Salmon above confluence with Klamath</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Watershed conditions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Online at Karuk website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Karuk Tribe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2229760645"/>
                  </a:ext>
                </a:extLst>
              </a:tr>
              <a:tr h="752410">
                <a:tc rowSpan="2">
                  <a:txBody>
                    <a:bodyPr/>
                    <a:lstStyle/>
                    <a:p>
                      <a:pPr algn="l" fontAlgn="ctr"/>
                      <a:r>
                        <a:rPr lang="en-US" sz="1200" b="0" i="0" u="none" strike="noStrike" dirty="0">
                          <a:solidFill>
                            <a:schemeClr val="bg2"/>
                          </a:solidFill>
                          <a:effectLst/>
                          <a:latin typeface="Aptos Narrow"/>
                        </a:rPr>
                        <a:t>Discharge</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USGS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err="1">
                          <a:solidFill>
                            <a:schemeClr val="bg2"/>
                          </a:solidFill>
                          <a:effectLst/>
                          <a:latin typeface="Aptos Narrow"/>
                        </a:rPr>
                        <a:t>Mainstem</a:t>
                      </a:r>
                      <a:r>
                        <a:rPr lang="en-US" sz="1200" b="0" i="0" u="none" strike="noStrike" dirty="0">
                          <a:solidFill>
                            <a:schemeClr val="bg2"/>
                          </a:solidFill>
                          <a:effectLst/>
                          <a:latin typeface="Aptos Narrow"/>
                        </a:rPr>
                        <a:t> Salmon above confluence with Klamath</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Long term monitoring</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Online at USGS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Federal</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3979515247"/>
                  </a:ext>
                </a:extLst>
              </a:tr>
              <a:tr h="871845">
                <a:tc vMerge="1">
                  <a:txBody>
                    <a:bodyPr/>
                    <a:lstStyle/>
                    <a:p>
                      <a:pPr algn="l" fontAlgn="ctr"/>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SRRC</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00" b="0" i="0" u="none" strike="noStrike" dirty="0">
                          <a:solidFill>
                            <a:schemeClr val="bg2"/>
                          </a:solidFill>
                          <a:effectLst/>
                          <a:latin typeface="Aptos Narrow"/>
                        </a:rPr>
                        <a:t>~ 12 Locations throughout the watershed</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0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Long term monitoring</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SRRC spreadsheet</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00" b="0" i="0" u="none" strike="noStrike" dirty="0">
                          <a:solidFill>
                            <a:schemeClr val="bg2"/>
                          </a:solidFill>
                          <a:effectLst/>
                          <a:latin typeface="Aptos Narrow"/>
                        </a:rPr>
                        <a:t>SRRC - unfunded</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2850555463"/>
                  </a:ext>
                </a:extLst>
              </a:tr>
            </a:tbl>
          </a:graphicData>
        </a:graphic>
      </p:graphicFrame>
    </p:spTree>
    <p:extLst>
      <p:ext uri="{BB962C8B-B14F-4D97-AF65-F5344CB8AC3E}">
        <p14:creationId xmlns:p14="http://schemas.microsoft.com/office/powerpoint/2010/main" val="30451093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r="-238"/>
          <a:stretch/>
        </p:blipFill>
        <p:spPr>
          <a:xfrm>
            <a:off x="-1" y="0"/>
            <a:ext cx="12271713" cy="6907368"/>
          </a:xfrm>
          <a:prstGeom prst="rect">
            <a:avLst/>
          </a:prstGeom>
          <a:effectLst>
            <a:glow rad="127000">
              <a:schemeClr val="accent1"/>
            </a:glow>
          </a:effectLst>
        </p:spPr>
      </p:pic>
      <p:sp>
        <p:nvSpPr>
          <p:cNvPr id="3" name="Subtitle 2"/>
          <p:cNvSpPr>
            <a:spLocks noGrp="1"/>
          </p:cNvSpPr>
          <p:nvPr>
            <p:ph type="subTitle" idx="1"/>
          </p:nvPr>
        </p:nvSpPr>
        <p:spPr>
          <a:xfrm>
            <a:off x="1" y="1"/>
            <a:ext cx="2656114" cy="6858000"/>
          </a:xfrm>
        </p:spPr>
        <p:txBody>
          <a:bodyPr/>
          <a:lstStyle/>
          <a:p>
            <a:endParaRPr lang="en-US" dirty="0"/>
          </a:p>
          <a:p>
            <a:endParaRPr lang="en-US" dirty="0"/>
          </a:p>
          <a:p>
            <a:endParaRPr lang="en-US" dirty="0"/>
          </a:p>
        </p:txBody>
      </p:sp>
      <p:sp>
        <p:nvSpPr>
          <p:cNvPr id="2" name="Title 1"/>
          <p:cNvSpPr>
            <a:spLocks noGrp="1"/>
          </p:cNvSpPr>
          <p:nvPr>
            <p:ph type="ctrTitle"/>
          </p:nvPr>
        </p:nvSpPr>
        <p:spPr>
          <a:xfrm>
            <a:off x="0" y="324074"/>
            <a:ext cx="12192000" cy="619351"/>
          </a:xfrm>
          <a:solidFill>
            <a:srgbClr val="006666">
              <a:alpha val="50000"/>
            </a:srgbClr>
          </a:solidFill>
        </p:spPr>
        <p:txBody>
          <a:bodyPr>
            <a:normAutofit/>
          </a:bodyPr>
          <a:lstStyle/>
          <a:p>
            <a:pPr algn="l"/>
            <a:r>
              <a:rPr lang="en-US" sz="2800" b="1" dirty="0"/>
              <a:t>                                                </a:t>
            </a:r>
            <a:r>
              <a:rPr lang="en-US" sz="2800" b="1" dirty="0">
                <a:latin typeface="+mn-lt"/>
              </a:rPr>
              <a:t>Physical Monitoring</a:t>
            </a:r>
          </a:p>
        </p:txBody>
      </p:sp>
      <p:sp>
        <p:nvSpPr>
          <p:cNvPr id="5" name="Rounded Rectangle 4"/>
          <p:cNvSpPr/>
          <p:nvPr/>
        </p:nvSpPr>
        <p:spPr>
          <a:xfrm>
            <a:off x="783773" y="1109151"/>
            <a:ext cx="10534724" cy="5461707"/>
          </a:xfrm>
          <a:prstGeom prst="roundRect">
            <a:avLst/>
          </a:prstGeom>
          <a:solidFill>
            <a:srgbClr val="006666">
              <a:alpha val="48627"/>
            </a:srgb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 3"/>
          <p:cNvGraphicFramePr>
            <a:graphicFrameLocks noGrp="1"/>
          </p:cNvGraphicFramePr>
          <p:nvPr/>
        </p:nvGraphicFramePr>
        <p:xfrm>
          <a:off x="1182708" y="1948781"/>
          <a:ext cx="9736854" cy="4284782"/>
        </p:xfrm>
        <a:graphic>
          <a:graphicData uri="http://schemas.openxmlformats.org/drawingml/2006/table">
            <a:tbl>
              <a:tblPr/>
              <a:tblGrid>
                <a:gridCol w="1408870">
                  <a:extLst>
                    <a:ext uri="{9D8B030D-6E8A-4147-A177-3AD203B41FA5}">
                      <a16:colId xmlns:a16="http://schemas.microsoft.com/office/drawing/2014/main" val="848656844"/>
                    </a:ext>
                  </a:extLst>
                </a:gridCol>
                <a:gridCol w="1492358">
                  <a:extLst>
                    <a:ext uri="{9D8B030D-6E8A-4147-A177-3AD203B41FA5}">
                      <a16:colId xmlns:a16="http://schemas.microsoft.com/office/drawing/2014/main" val="533266064"/>
                    </a:ext>
                  </a:extLst>
                </a:gridCol>
                <a:gridCol w="1847185">
                  <a:extLst>
                    <a:ext uri="{9D8B030D-6E8A-4147-A177-3AD203B41FA5}">
                      <a16:colId xmlns:a16="http://schemas.microsoft.com/office/drawing/2014/main" val="2263350841"/>
                    </a:ext>
                  </a:extLst>
                </a:gridCol>
                <a:gridCol w="1052654">
                  <a:extLst>
                    <a:ext uri="{9D8B030D-6E8A-4147-A177-3AD203B41FA5}">
                      <a16:colId xmlns:a16="http://schemas.microsoft.com/office/drawing/2014/main" val="3740695910"/>
                    </a:ext>
                  </a:extLst>
                </a:gridCol>
                <a:gridCol w="1148914">
                  <a:extLst>
                    <a:ext uri="{9D8B030D-6E8A-4147-A177-3AD203B41FA5}">
                      <a16:colId xmlns:a16="http://schemas.microsoft.com/office/drawing/2014/main" val="2414695890"/>
                    </a:ext>
                  </a:extLst>
                </a:gridCol>
                <a:gridCol w="1473029">
                  <a:extLst>
                    <a:ext uri="{9D8B030D-6E8A-4147-A177-3AD203B41FA5}">
                      <a16:colId xmlns:a16="http://schemas.microsoft.com/office/drawing/2014/main" val="1750173486"/>
                    </a:ext>
                  </a:extLst>
                </a:gridCol>
                <a:gridCol w="1313844">
                  <a:extLst>
                    <a:ext uri="{9D8B030D-6E8A-4147-A177-3AD203B41FA5}">
                      <a16:colId xmlns:a16="http://schemas.microsoft.com/office/drawing/2014/main" val="2681687201"/>
                    </a:ext>
                  </a:extLst>
                </a:gridCol>
              </a:tblGrid>
              <a:tr h="1144536">
                <a:tc>
                  <a:txBody>
                    <a:bodyPr/>
                    <a:lstStyle/>
                    <a:p>
                      <a:pPr algn="l" fontAlgn="ctr"/>
                      <a:r>
                        <a:rPr lang="en-US" sz="1250" b="1" i="0" u="none" strike="noStrike" dirty="0">
                          <a:solidFill>
                            <a:schemeClr val="bg2"/>
                          </a:solidFill>
                          <a:effectLst/>
                          <a:latin typeface="Aptos Narrow"/>
                        </a:rPr>
                        <a:t>MONITORING</a:t>
                      </a:r>
                      <a:r>
                        <a:rPr lang="en-US" sz="1250" b="1" i="0" u="none" strike="noStrike" baseline="0" dirty="0">
                          <a:solidFill>
                            <a:schemeClr val="bg2"/>
                          </a:solidFill>
                          <a:effectLst/>
                          <a:latin typeface="Aptos Narrow"/>
                        </a:rPr>
                        <a:t> EFFORT</a:t>
                      </a:r>
                      <a:endParaRPr lang="en-US" sz="1250" b="1" i="0" u="none" strike="noStrike" dirty="0">
                        <a:solidFill>
                          <a:srgbClr val="000000"/>
                        </a:solidFill>
                        <a:effectLst/>
                        <a:latin typeface="Aptos Narrow"/>
                      </a:endParaRPr>
                    </a:p>
                  </a:txBody>
                  <a:tcPr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50" b="0" i="0" u="none" strike="noStrike" dirty="0">
                          <a:solidFill>
                            <a:schemeClr val="bg2"/>
                          </a:solidFill>
                          <a:effectLst/>
                          <a:latin typeface="Aptos Narrow"/>
                        </a:rPr>
                        <a:t> </a:t>
                      </a:r>
                      <a:r>
                        <a:rPr lang="en-US" sz="1250" b="1" i="0" u="none" strike="noStrike" dirty="0">
                          <a:solidFill>
                            <a:schemeClr val="bg2"/>
                          </a:solidFill>
                          <a:effectLst/>
                          <a:latin typeface="Aptos Narrow"/>
                        </a:rPr>
                        <a:t>ENTITY/ENTITIES</a:t>
                      </a:r>
                    </a:p>
                    <a:p>
                      <a:pPr algn="l" fontAlgn="b"/>
                      <a:endParaRPr lang="en-US" sz="125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50" b="0" i="0" u="none" strike="noStrike" dirty="0">
                          <a:solidFill>
                            <a:schemeClr val="bg2"/>
                          </a:solidFill>
                          <a:effectLst/>
                          <a:latin typeface="Aptos Narrow"/>
                        </a:rPr>
                        <a:t> </a:t>
                      </a:r>
                      <a:r>
                        <a:rPr lang="en-US" sz="1250" b="1" i="0" u="none" strike="noStrike" dirty="0">
                          <a:solidFill>
                            <a:schemeClr val="bg2"/>
                          </a:solidFill>
                          <a:effectLst/>
                          <a:latin typeface="Aptos Narrow"/>
                        </a:rPr>
                        <a:t>LOCATION</a:t>
                      </a:r>
                    </a:p>
                    <a:p>
                      <a:pPr algn="l" fontAlgn="b"/>
                      <a:endParaRPr lang="en-US" sz="125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50" b="0" i="0" u="none" strike="noStrike" dirty="0">
                          <a:solidFill>
                            <a:schemeClr val="bg2"/>
                          </a:solidFill>
                          <a:effectLst/>
                          <a:latin typeface="Aptos Narrow"/>
                        </a:rPr>
                        <a:t> </a:t>
                      </a:r>
                      <a:r>
                        <a:rPr lang="en-US" sz="1250" b="1" i="0" u="none" strike="noStrike" dirty="0">
                          <a:solidFill>
                            <a:schemeClr val="bg2"/>
                          </a:solidFill>
                          <a:effectLst/>
                          <a:latin typeface="Aptos Narrow"/>
                        </a:rPr>
                        <a:t>SPECIES</a:t>
                      </a:r>
                    </a:p>
                    <a:p>
                      <a:pPr algn="l" fontAlgn="b"/>
                      <a:endParaRPr lang="en-US" sz="125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50" b="0" i="0" u="none" strike="noStrike" dirty="0">
                          <a:solidFill>
                            <a:schemeClr val="bg2"/>
                          </a:solidFill>
                          <a:effectLst/>
                          <a:latin typeface="Aptos Narrow"/>
                        </a:rPr>
                        <a:t> </a:t>
                      </a:r>
                      <a:r>
                        <a:rPr lang="en-US" sz="1250" b="1" i="0" u="none" strike="noStrike" dirty="0">
                          <a:solidFill>
                            <a:schemeClr val="bg2"/>
                          </a:solidFill>
                          <a:effectLst/>
                          <a:latin typeface="Aptos Narrow"/>
                        </a:rPr>
                        <a:t>PURPOSE</a:t>
                      </a:r>
                    </a:p>
                    <a:p>
                      <a:pPr algn="l" fontAlgn="b"/>
                      <a:endParaRPr lang="en-US" sz="1250" b="0" i="0" u="none" strike="noStrike" dirty="0">
                        <a:solidFill>
                          <a:schemeClr val="bg2"/>
                        </a:solidFill>
                        <a:effectLst/>
                        <a:latin typeface="Aptos Narrow"/>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50" b="1" i="0" u="none" strike="noStrike" dirty="0">
                          <a:solidFill>
                            <a:schemeClr val="bg2"/>
                          </a:solidFill>
                          <a:effectLst/>
                          <a:latin typeface="Aptos Narrow"/>
                        </a:rPr>
                        <a:t>WORK PRODUCTS/INFO STORAGE</a:t>
                      </a:r>
                    </a:p>
                    <a:p>
                      <a:pPr algn="l"/>
                      <a:endParaRPr lang="en-US" sz="125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50" b="1" i="0" u="none" strike="noStrike" dirty="0">
                          <a:solidFill>
                            <a:schemeClr val="bg2"/>
                          </a:solidFill>
                          <a:effectLst/>
                          <a:latin typeface="Aptos Narrow"/>
                        </a:rPr>
                        <a:t>FUNDING</a:t>
                      </a:r>
                    </a:p>
                    <a:p>
                      <a:pPr algn="l"/>
                      <a:endParaRPr lang="en-US" sz="1250" dirty="0">
                        <a:solidFill>
                          <a:schemeClr val="bg2"/>
                        </a:solidFill>
                      </a:endParaRPr>
                    </a:p>
                  </a:txBody>
                  <a:tcPr marR="6896" marT="914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alpha val="40000"/>
                      </a:schemeClr>
                    </a:solidFill>
                  </a:tcPr>
                </a:tc>
                <a:extLst>
                  <a:ext uri="{0D108BD9-81ED-4DB2-BD59-A6C34878D82A}">
                    <a16:rowId xmlns:a16="http://schemas.microsoft.com/office/drawing/2014/main" val="1594157945"/>
                  </a:ext>
                </a:extLst>
              </a:tr>
              <a:tr h="1570123">
                <a:tc>
                  <a:txBody>
                    <a:bodyPr/>
                    <a:lstStyle/>
                    <a:p>
                      <a:pPr algn="l" fontAlgn="ctr"/>
                      <a:r>
                        <a:rPr lang="en-US" sz="1250" b="0" i="0" u="none" strike="noStrike" dirty="0">
                          <a:solidFill>
                            <a:schemeClr val="bg2"/>
                          </a:solidFill>
                          <a:effectLst/>
                          <a:latin typeface="Aptos Narrow"/>
                        </a:rPr>
                        <a:t>Restoration </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50" b="0" i="0" u="none" strike="noStrike" dirty="0">
                          <a:solidFill>
                            <a:schemeClr val="bg2"/>
                          </a:solidFill>
                          <a:effectLst/>
                          <a:latin typeface="Aptos Narrow"/>
                        </a:rPr>
                        <a:t>SRRC</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50" b="0" i="0" u="none" strike="noStrike" dirty="0">
                          <a:solidFill>
                            <a:schemeClr val="bg2"/>
                          </a:solidFill>
                          <a:effectLst/>
                          <a:latin typeface="Aptos Narrow"/>
                        </a:rPr>
                        <a:t>Restoration sites on North Fork and South Fork Salmon - Kelly Bar, Red Bank, Winder, </a:t>
                      </a:r>
                      <a:r>
                        <a:rPr lang="en-US" sz="1250" b="0" i="0" u="none" strike="noStrike" dirty="0" err="1">
                          <a:solidFill>
                            <a:schemeClr val="bg2"/>
                          </a:solidFill>
                          <a:effectLst/>
                          <a:latin typeface="Aptos Narrow"/>
                        </a:rPr>
                        <a:t>Hotelling</a:t>
                      </a:r>
                      <a:r>
                        <a:rPr lang="en-US" sz="1250" b="0" i="0" u="none" strike="noStrike" dirty="0">
                          <a:solidFill>
                            <a:schemeClr val="bg2"/>
                          </a:solidFill>
                          <a:effectLst/>
                          <a:latin typeface="Aptos Narrow"/>
                        </a:rPr>
                        <a:t>, Matthews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5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50" b="0" i="0" u="none" strike="noStrike" dirty="0">
                          <a:solidFill>
                            <a:schemeClr val="bg2"/>
                          </a:solidFill>
                          <a:effectLst/>
                          <a:latin typeface="Aptos Narrow"/>
                        </a:rPr>
                        <a:t>Restoration effectiveness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50" b="0" i="0" u="none" strike="noStrike" dirty="0">
                          <a:solidFill>
                            <a:schemeClr val="bg2"/>
                          </a:solidFill>
                          <a:effectLst/>
                          <a:latin typeface="Aptos Narrow"/>
                        </a:rPr>
                        <a:t>Restoration project monitoring reports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50" b="0" i="0" u="none" strike="noStrike" dirty="0">
                          <a:solidFill>
                            <a:schemeClr val="bg2"/>
                          </a:solidFill>
                          <a:effectLst/>
                          <a:latin typeface="Aptos Narrow"/>
                        </a:rPr>
                        <a:t>CDFW</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1129917412"/>
                  </a:ext>
                </a:extLst>
              </a:tr>
              <a:tr h="1570123">
                <a:tc>
                  <a:txBody>
                    <a:bodyPr/>
                    <a:lstStyle/>
                    <a:p>
                      <a:pPr algn="l" fontAlgn="ctr"/>
                      <a:r>
                        <a:rPr lang="en-US" sz="1250" b="0" i="0" u="none" strike="noStrike" dirty="0">
                          <a:solidFill>
                            <a:schemeClr val="bg2"/>
                          </a:solidFill>
                          <a:effectLst/>
                          <a:latin typeface="Aptos Narrow"/>
                        </a:rPr>
                        <a:t>Habitat Typing/ Sediment monitoring</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50" b="0" i="0" u="none" strike="noStrike" dirty="0">
                          <a:solidFill>
                            <a:schemeClr val="bg2"/>
                          </a:solidFill>
                          <a:effectLst/>
                          <a:latin typeface="Aptos Narrow"/>
                        </a:rPr>
                        <a:t>USFS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ctr"/>
                      <a:r>
                        <a:rPr lang="en-US" sz="1250" b="0" i="0" u="none" strike="noStrike" dirty="0">
                          <a:solidFill>
                            <a:schemeClr val="bg2"/>
                          </a:solidFill>
                          <a:effectLst/>
                          <a:latin typeface="Aptos Narrow"/>
                        </a:rPr>
                        <a:t>Tributaries</a:t>
                      </a:r>
                      <a:r>
                        <a:rPr lang="en-US" sz="1250" b="0" i="0" u="none" strike="noStrike" baseline="0" dirty="0">
                          <a:solidFill>
                            <a:schemeClr val="bg2"/>
                          </a:solidFill>
                          <a:effectLst/>
                          <a:latin typeface="Aptos Narrow"/>
                        </a:rPr>
                        <a:t> </a:t>
                      </a:r>
                      <a:endParaRPr lang="en-US" sz="125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5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50" b="0" i="0" u="none" strike="noStrike" dirty="0">
                          <a:solidFill>
                            <a:schemeClr val="bg2"/>
                          </a:solidFill>
                          <a:effectLst/>
                          <a:latin typeface="Aptos Narrow"/>
                        </a:rPr>
                        <a:t>Watershed condition</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endParaRPr lang="en-US" sz="1250" b="0" i="0" u="none" strike="noStrike" dirty="0">
                        <a:solidFill>
                          <a:schemeClr val="bg2"/>
                        </a:solidFill>
                        <a:effectLst/>
                        <a:latin typeface="Aptos Narrow"/>
                      </a:endParaRP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tc>
                  <a:txBody>
                    <a:bodyPr/>
                    <a:lstStyle/>
                    <a:p>
                      <a:pPr algn="l" fontAlgn="b"/>
                      <a:r>
                        <a:rPr lang="en-US" sz="1250" b="0" i="0" u="none" strike="noStrike" dirty="0">
                          <a:solidFill>
                            <a:schemeClr val="bg2"/>
                          </a:solidFill>
                          <a:effectLst/>
                          <a:latin typeface="Aptos Narrow"/>
                        </a:rPr>
                        <a:t>USFS</a:t>
                      </a:r>
                    </a:p>
                  </a:txBody>
                  <a:tcPr marR="6896" marT="68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alpha val="40000"/>
                      </a:srgbClr>
                    </a:solidFill>
                  </a:tcPr>
                </a:tc>
                <a:extLst>
                  <a:ext uri="{0D108BD9-81ED-4DB2-BD59-A6C34878D82A}">
                    <a16:rowId xmlns:a16="http://schemas.microsoft.com/office/drawing/2014/main" val="2153134508"/>
                  </a:ext>
                </a:extLst>
              </a:tr>
            </a:tbl>
          </a:graphicData>
        </a:graphic>
      </p:graphicFrame>
    </p:spTree>
    <p:extLst>
      <p:ext uri="{BB962C8B-B14F-4D97-AF65-F5344CB8AC3E}">
        <p14:creationId xmlns:p14="http://schemas.microsoft.com/office/powerpoint/2010/main" val="1089449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990600"/>
            <a:ext cx="12192000" cy="5867400"/>
          </a:xfrm>
          <a:prstGeom prst="rect">
            <a:avLst/>
          </a:prstGeom>
          <a:solidFill>
            <a:srgbClr val="006666">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0" y="0"/>
            <a:ext cx="12192000" cy="762000"/>
          </a:xfrm>
          <a:solidFill>
            <a:srgbClr val="006666">
              <a:alpha val="87000"/>
            </a:srgbClr>
          </a:solidFill>
        </p:spPr>
        <p:txBody>
          <a:bodyPr>
            <a:normAutofit/>
          </a:bodyPr>
          <a:lstStyle/>
          <a:p>
            <a:r>
              <a:rPr lang="en-US" sz="2800" dirty="0">
                <a:latin typeface="Tekton Pro Ext" pitchFamily="34" charset="0"/>
                <a:ea typeface="Kozuka Mincho Pro B" pitchFamily="18" charset="-128"/>
              </a:rPr>
              <a:t>Other Questions…</a:t>
            </a:r>
          </a:p>
        </p:txBody>
      </p:sp>
      <p:pic>
        <p:nvPicPr>
          <p:cNvPr id="8195" name="Picture 3" descr="C:\Documents and Settings\Karuna\My Documents\SRRC_Working_docs\Fisheries_presentation\Images\Salmon holding-003_janJaap.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844" y="994410"/>
            <a:ext cx="5264727" cy="5863590"/>
          </a:xfrm>
          <a:prstGeom prst="rect">
            <a:avLst/>
          </a:prstGeom>
          <a:noFill/>
        </p:spPr>
      </p:pic>
      <p:sp>
        <p:nvSpPr>
          <p:cNvPr id="7" name="TextBox 6"/>
          <p:cNvSpPr txBox="1"/>
          <p:nvPr/>
        </p:nvSpPr>
        <p:spPr>
          <a:xfrm>
            <a:off x="-207127" y="6545453"/>
            <a:ext cx="20574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Photo: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Janjaap</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Dekker</a:t>
            </a:r>
          </a:p>
        </p:txBody>
      </p:sp>
      <p:sp>
        <p:nvSpPr>
          <p:cNvPr id="12" name="Rounded Rectangle 11"/>
          <p:cNvSpPr/>
          <p:nvPr/>
        </p:nvSpPr>
        <p:spPr>
          <a:xfrm>
            <a:off x="5278571" y="1018432"/>
            <a:ext cx="6913429" cy="5804020"/>
          </a:xfrm>
          <a:prstGeom prst="roundRect">
            <a:avLst/>
          </a:prstGeom>
          <a:solidFill>
            <a:srgbClr val="006666">
              <a:alpha val="486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398088" y="1338472"/>
            <a:ext cx="6617562" cy="4708981"/>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Is the funding secure?</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Almost entirely federally funded, so NO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Are there key challenges, such as logistics?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Remote watershed, difficult for partners to travel to, lack of federal spring Chinook listing to mandate support or recovery objectives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Are there important gaps that should be addressed?</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Lamprey, steelhead population…others?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Narrow"/>
                <a:ea typeface="+mn-ea"/>
                <a:cs typeface="+mn-cs"/>
              </a:rPr>
              <a:t>Are there alternative approaches to collecting the data that could be considered?</a:t>
            </a:r>
            <a:endParaRPr kumimoji="0" lang="en-US" sz="2000" b="0" i="0" u="none" strike="noStrike" kern="1200" cap="none" spc="0" normalizeH="0" baseline="0" noProof="0" dirty="0">
              <a:ln>
                <a:noFill/>
              </a:ln>
              <a:solidFill>
                <a:prstClr val="white">
                  <a:lumMod val="95000"/>
                </a:prstClr>
              </a:solidFill>
              <a:effectLst/>
              <a:uLnTx/>
              <a:uFillTx/>
              <a:latin typeface="Aptos Narrow"/>
              <a:ea typeface="+mn-ea"/>
              <a:cs typeface="+mn-cs"/>
            </a:endParaRPr>
          </a:p>
        </p:txBody>
      </p:sp>
    </p:spTree>
    <p:extLst>
      <p:ext uri="{BB962C8B-B14F-4D97-AF65-F5344CB8AC3E}">
        <p14:creationId xmlns:p14="http://schemas.microsoft.com/office/powerpoint/2010/main" val="11646537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E60CC9-A78D-531C-7D2A-B88E2B86E12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55F878-AFF3-0B25-B673-84D617CF633F}"/>
              </a:ext>
            </a:extLst>
          </p:cNvPr>
          <p:cNvPicPr>
            <a:picLocks noChangeAspect="1"/>
          </p:cNvPicPr>
          <p:nvPr/>
        </p:nvPicPr>
        <p:blipFill>
          <a:blip r:embed="rId3" cstate="email">
            <a:extLst>
              <a:ext uri="{28A0092B-C50C-407E-A947-70E740481C1C}">
                <a14:useLocalDpi xmlns:a14="http://schemas.microsoft.com/office/drawing/2010/main"/>
              </a:ext>
            </a:extLst>
          </a:blip>
          <a:srcRect l="-2"/>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 name="Title 3">
            <a:extLst>
              <a:ext uri="{FF2B5EF4-FFF2-40B4-BE49-F238E27FC236}">
                <a16:creationId xmlns:a16="http://schemas.microsoft.com/office/drawing/2014/main" id="{FF8C598E-EF9E-8293-0CA2-016AB9A82151}"/>
              </a:ext>
            </a:extLst>
          </p:cNvPr>
          <p:cNvSpPr>
            <a:spLocks noGrp="1"/>
          </p:cNvSpPr>
          <p:nvPr>
            <p:ph type="title"/>
          </p:nvPr>
        </p:nvSpPr>
        <p:spPr>
          <a:xfrm>
            <a:off x="661916" y="2852381"/>
            <a:ext cx="3161940" cy="2640247"/>
          </a:xfrm>
        </p:spPr>
        <p:txBody>
          <a:bodyPr vert="horz" lIns="91440" tIns="45720" rIns="91440" bIns="45720" rtlCol="0" anchor="b">
            <a:normAutofit/>
          </a:bodyPr>
          <a:lstStyle/>
          <a:p>
            <a:pPr defTabSz="914400">
              <a:lnSpc>
                <a:spcPct val="90000"/>
              </a:lnSpc>
            </a:pPr>
            <a:r>
              <a:rPr lang="en-US" sz="3600" b="0">
                <a:solidFill>
                  <a:schemeClr val="tx1">
                    <a:lumMod val="85000"/>
                    <a:lumOff val="15000"/>
                  </a:schemeClr>
                </a:solidFill>
              </a:rPr>
              <a:t>Back AT 1:15</a:t>
            </a:r>
            <a:endParaRPr lang="en-US" sz="3600" b="0" dirty="0">
              <a:solidFill>
                <a:schemeClr val="tx1">
                  <a:lumMod val="85000"/>
                  <a:lumOff val="15000"/>
                </a:schemeClr>
              </a:solidFill>
            </a:endParaRPr>
          </a:p>
        </p:txBody>
      </p:sp>
      <p:sp>
        <p:nvSpPr>
          <p:cNvPr id="5" name="Text Placeholder 4">
            <a:extLst>
              <a:ext uri="{FF2B5EF4-FFF2-40B4-BE49-F238E27FC236}">
                <a16:creationId xmlns:a16="http://schemas.microsoft.com/office/drawing/2014/main" id="{64122785-8A2D-AF5B-AB43-66337D5A5B74}"/>
              </a:ext>
            </a:extLst>
          </p:cNvPr>
          <p:cNvSpPr>
            <a:spLocks noGrp="1"/>
          </p:cNvSpPr>
          <p:nvPr>
            <p:ph type="body" idx="1"/>
          </p:nvPr>
        </p:nvSpPr>
        <p:spPr>
          <a:xfrm>
            <a:off x="661915" y="5676901"/>
            <a:ext cx="3306089" cy="665802"/>
          </a:xfrm>
        </p:spPr>
        <p:txBody>
          <a:bodyPr vert="horz" lIns="91440" tIns="45720" rIns="91440" bIns="45720" rtlCol="0">
            <a:normAutofit/>
          </a:bodyPr>
          <a:lstStyle/>
          <a:p>
            <a:pPr defTabSz="914400">
              <a:lnSpc>
                <a:spcPct val="90000"/>
              </a:lnSpc>
              <a:spcBef>
                <a:spcPts val="1000"/>
              </a:spcBef>
            </a:pPr>
            <a:r>
              <a:rPr lang="en-US" sz="1600" b="1" cap="all">
                <a:solidFill>
                  <a:schemeClr val="tx1">
                    <a:lumMod val="85000"/>
                    <a:lumOff val="15000"/>
                  </a:schemeClr>
                </a:solidFill>
              </a:rPr>
              <a:t>LUNCH</a:t>
            </a:r>
          </a:p>
        </p:txBody>
      </p:sp>
      <p:sp>
        <p:nvSpPr>
          <p:cNvPr id="13" name="TextBox 12">
            <a:extLst>
              <a:ext uri="{FF2B5EF4-FFF2-40B4-BE49-F238E27FC236}">
                <a16:creationId xmlns:a16="http://schemas.microsoft.com/office/drawing/2014/main" id="{3A90E80F-676C-68B4-F178-73C3BCE879C8}"/>
              </a:ext>
            </a:extLst>
          </p:cNvPr>
          <p:cNvSpPr txBox="1"/>
          <p:nvPr/>
        </p:nvSpPr>
        <p:spPr>
          <a:xfrm>
            <a:off x="4483004" y="6370641"/>
            <a:ext cx="7417943" cy="338554"/>
          </a:xfrm>
          <a:prstGeom prst="rect">
            <a:avLst/>
          </a:prstGeom>
          <a:noFill/>
        </p:spPr>
        <p:txBody>
          <a:bodyPr wrap="square">
            <a:spAutoFit/>
          </a:bodyPr>
          <a:lstStyle/>
          <a:p>
            <a:r>
              <a:rPr lang="en-US" sz="1600" b="0" i="0" dirty="0">
                <a:solidFill>
                  <a:schemeClr val="bg2">
                    <a:lumMod val="75000"/>
                  </a:schemeClr>
                </a:solidFill>
                <a:effectLst/>
                <a:latin typeface="Proxima Nova"/>
              </a:rPr>
              <a:t>Livestock grazing in riparian zone, Upper Klamath Basin, OR </a:t>
            </a:r>
            <a:r>
              <a:rPr lang="en-US" sz="1600" dirty="0">
                <a:solidFill>
                  <a:schemeClr val="bg2">
                    <a:lumMod val="75000"/>
                  </a:schemeClr>
                </a:solidFill>
              </a:rPr>
              <a:t>(USFWS 2013)</a:t>
            </a:r>
          </a:p>
        </p:txBody>
      </p:sp>
    </p:spTree>
    <p:extLst>
      <p:ext uri="{BB962C8B-B14F-4D97-AF65-F5344CB8AC3E}">
        <p14:creationId xmlns:p14="http://schemas.microsoft.com/office/powerpoint/2010/main" val="1356390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4ABD-4C06-C81C-B070-5D5FA06BBB7F}"/>
              </a:ext>
            </a:extLst>
          </p:cNvPr>
          <p:cNvSpPr>
            <a:spLocks noGrp="1"/>
          </p:cNvSpPr>
          <p:nvPr>
            <p:ph type="title"/>
          </p:nvPr>
        </p:nvSpPr>
        <p:spPr/>
        <p:txBody>
          <a:bodyPr/>
          <a:lstStyle/>
          <a:p>
            <a:r>
              <a:rPr lang="en-US" dirty="0"/>
              <a:t>Lunch Options</a:t>
            </a:r>
          </a:p>
        </p:txBody>
      </p:sp>
      <p:sp>
        <p:nvSpPr>
          <p:cNvPr id="4" name="Title 1">
            <a:extLst>
              <a:ext uri="{FF2B5EF4-FFF2-40B4-BE49-F238E27FC236}">
                <a16:creationId xmlns:a16="http://schemas.microsoft.com/office/drawing/2014/main" id="{D88D4FF5-97DF-C509-1E3E-9A2639F8E07C}"/>
              </a:ext>
            </a:extLst>
          </p:cNvPr>
          <p:cNvSpPr>
            <a:spLocks noGrp="1"/>
          </p:cNvSpPr>
          <p:nvPr/>
        </p:nvSpPr>
        <p:spPr>
          <a:xfrm>
            <a:off x="1393657" y="1330718"/>
            <a:ext cx="9340645" cy="983226"/>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dirty="0"/>
            </a:br>
            <a:r>
              <a:rPr lang="en-US" sz="4400" dirty="0"/>
              <a:t>1–5-minute walk from Ashland Springs Hotel</a:t>
            </a:r>
          </a:p>
        </p:txBody>
      </p:sp>
      <p:sp>
        <p:nvSpPr>
          <p:cNvPr id="5" name="Subtitle 2">
            <a:extLst>
              <a:ext uri="{FF2B5EF4-FFF2-40B4-BE49-F238E27FC236}">
                <a16:creationId xmlns:a16="http://schemas.microsoft.com/office/drawing/2014/main" id="{D7036E04-3B8D-8500-A363-E6E2B3656443}"/>
              </a:ext>
            </a:extLst>
          </p:cNvPr>
          <p:cNvSpPr>
            <a:spLocks noGrp="1"/>
          </p:cNvSpPr>
          <p:nvPr/>
        </p:nvSpPr>
        <p:spPr>
          <a:xfrm>
            <a:off x="796413" y="2693134"/>
            <a:ext cx="10530347" cy="28015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
            </a:pPr>
            <a:r>
              <a:rPr lang="en-US" dirty="0"/>
              <a:t>In Hotel – Larks Home Kitchen</a:t>
            </a:r>
          </a:p>
          <a:p>
            <a:pPr marL="342900" indent="-342900" algn="l">
              <a:buFont typeface="Wingdings" panose="05000000000000000000" pitchFamily="2" charset="2"/>
              <a:buChar char="§"/>
            </a:pPr>
            <a:r>
              <a:rPr lang="en-US" dirty="0"/>
              <a:t>Zoey’s Café (across the street) – 199 E. Main St, Ashland, OR </a:t>
            </a:r>
          </a:p>
          <a:p>
            <a:pPr marL="342900" indent="-342900" algn="l">
              <a:buFont typeface="Wingdings" panose="05000000000000000000" pitchFamily="2" charset="2"/>
              <a:buChar char="§"/>
            </a:pPr>
            <a:r>
              <a:rPr lang="en-US" dirty="0"/>
              <a:t>Louis’s (Gluten-Free, Vegetarian friendly) – 41 N. Main St, Ashland, OR </a:t>
            </a:r>
          </a:p>
          <a:p>
            <a:pPr marL="342900" indent="-342900" algn="l">
              <a:buFont typeface="Wingdings" panose="05000000000000000000" pitchFamily="2" charset="2"/>
              <a:buChar char="§"/>
            </a:pPr>
            <a:r>
              <a:rPr lang="en-US" dirty="0"/>
              <a:t>Brothers’ Restaurant (open until 1:30 pm) – 95 N. Main St, Ashland, OR</a:t>
            </a:r>
          </a:p>
          <a:p>
            <a:pPr marL="342900" indent="-342900" algn="l">
              <a:buFont typeface="Wingdings" panose="05000000000000000000" pitchFamily="2" charset="2"/>
              <a:buChar char="§"/>
            </a:pPr>
            <a:r>
              <a:rPr lang="en-US" dirty="0"/>
              <a:t>Thai Pepper – 84 N. Main St, Ashland, OR </a:t>
            </a:r>
          </a:p>
          <a:p>
            <a:pPr marL="342900" indent="-342900" algn="l">
              <a:buFont typeface="Wingdings" panose="05000000000000000000" pitchFamily="2" charset="2"/>
              <a:buChar char="§"/>
            </a:pPr>
            <a:r>
              <a:rPr lang="en-US" dirty="0"/>
              <a:t>Bird and Rye – 23 S. 2</a:t>
            </a:r>
            <a:r>
              <a:rPr lang="en-US" baseline="30000" dirty="0"/>
              <a:t>nd</a:t>
            </a:r>
            <a:r>
              <a:rPr lang="en-US" dirty="0"/>
              <a:t> St, Ashland, OR</a:t>
            </a:r>
          </a:p>
          <a:p>
            <a:pPr marL="342900" indent="-342900" algn="l">
              <a:buFont typeface="Wingdings" panose="05000000000000000000" pitchFamily="2" charset="2"/>
              <a:buChar char="§"/>
            </a:pPr>
            <a:endParaRPr lang="en-US" dirty="0"/>
          </a:p>
        </p:txBody>
      </p:sp>
    </p:spTree>
    <p:extLst>
      <p:ext uri="{BB962C8B-B14F-4D97-AF65-F5344CB8AC3E}">
        <p14:creationId xmlns:p14="http://schemas.microsoft.com/office/powerpoint/2010/main" val="130158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78657935-4193-FB8A-6A17-520916257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8F50D-F599-6019-91C5-90D790BF8A43}"/>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1B9A1513-512E-0EB8-2B47-87F9A8151B41}"/>
              </a:ext>
            </a:extLst>
          </p:cNvPr>
          <p:cNvSpPr>
            <a:spLocks noGrp="1"/>
          </p:cNvSpPr>
          <p:nvPr>
            <p:ph idx="1"/>
          </p:nvPr>
        </p:nvSpPr>
        <p:spPr/>
        <p:txBody>
          <a:bodyPr/>
          <a:lstStyle/>
          <a:p>
            <a:r>
              <a:rPr lang="en-US" u="sng" dirty="0"/>
              <a:t>Day 1</a:t>
            </a:r>
            <a:r>
              <a:rPr lang="en-US" dirty="0"/>
              <a:t>:  May 14; 9:00am – 3:45pm</a:t>
            </a:r>
          </a:p>
          <a:p>
            <a:r>
              <a:rPr lang="en-US" u="sng" dirty="0"/>
              <a:t>Day 2</a:t>
            </a:r>
            <a:r>
              <a:rPr lang="en-US" dirty="0"/>
              <a:t>:  May 15; 9:00am – 12:00pm</a:t>
            </a:r>
          </a:p>
          <a:p>
            <a:r>
              <a:rPr lang="en-US" dirty="0"/>
              <a:t>Hybrid Meeting</a:t>
            </a:r>
          </a:p>
          <a:p>
            <a:r>
              <a:rPr lang="en-US" dirty="0"/>
              <a:t>Lunch (11:45 – 1:15)</a:t>
            </a:r>
          </a:p>
        </p:txBody>
      </p:sp>
      <p:grpSp>
        <p:nvGrpSpPr>
          <p:cNvPr id="14" name="Group 13">
            <a:extLst>
              <a:ext uri="{FF2B5EF4-FFF2-40B4-BE49-F238E27FC236}">
                <a16:creationId xmlns:a16="http://schemas.microsoft.com/office/drawing/2014/main" id="{DE3CD6EC-5AB4-DB55-773A-D66114EEC2F8}"/>
              </a:ext>
            </a:extLst>
          </p:cNvPr>
          <p:cNvGrpSpPr/>
          <p:nvPr/>
        </p:nvGrpSpPr>
        <p:grpSpPr>
          <a:xfrm>
            <a:off x="0" y="4177891"/>
            <a:ext cx="12192000" cy="2672433"/>
            <a:chOff x="0" y="4177891"/>
            <a:chExt cx="12192000" cy="2672433"/>
          </a:xfrm>
        </p:grpSpPr>
        <p:pic>
          <p:nvPicPr>
            <p:cNvPr id="7" name="Picture 6" descr="A body of water with grass and a blue sky&#10;&#10;AI-generated content may be incorrect.">
              <a:extLst>
                <a:ext uri="{FF2B5EF4-FFF2-40B4-BE49-F238E27FC236}">
                  <a16:creationId xmlns:a16="http://schemas.microsoft.com/office/drawing/2014/main" id="{D978B93A-82A4-7150-A4A7-48483D849F4C}"/>
                </a:ext>
              </a:extLst>
            </p:cNvPr>
            <p:cNvPicPr>
              <a:picLocks noChangeAspect="1"/>
            </p:cNvPicPr>
            <p:nvPr/>
          </p:nvPicPr>
          <p:blipFill>
            <a:blip r:embed="rId3" cstate="email">
              <a:extLst>
                <a:ext uri="{28A0092B-C50C-407E-A947-70E740481C1C}">
                  <a14:useLocalDpi xmlns:a14="http://schemas.microsoft.com/office/drawing/2010/main"/>
                </a:ext>
              </a:extLst>
            </a:blip>
            <a:srcRect t="-238"/>
            <a:stretch/>
          </p:blipFill>
          <p:spPr>
            <a:xfrm>
              <a:off x="0" y="4177891"/>
              <a:ext cx="12192000" cy="2672433"/>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BF353CB8-2269-49D0-F074-15C4A735980D}"/>
                </a:ext>
              </a:extLst>
            </p:cNvPr>
            <p:cNvSpPr txBox="1"/>
            <p:nvPr/>
          </p:nvSpPr>
          <p:spPr>
            <a:xfrm>
              <a:off x="104872" y="6542547"/>
              <a:ext cx="3895951" cy="307777"/>
            </a:xfrm>
            <a:prstGeom prst="rect">
              <a:avLst/>
            </a:prstGeom>
            <a:noFill/>
          </p:spPr>
          <p:txBody>
            <a:bodyPr wrap="square">
              <a:spAutoFit/>
            </a:bodyPr>
            <a:lstStyle/>
            <a:p>
              <a:r>
                <a:rPr lang="en-US" sz="1400" dirty="0">
                  <a:solidFill>
                    <a:schemeClr val="bg1">
                      <a:lumMod val="65000"/>
                    </a:schemeClr>
                  </a:solidFill>
                </a:rPr>
                <a:t>Lost River and Tule Lake (USFWS 2011)</a:t>
              </a:r>
            </a:p>
          </p:txBody>
        </p:sp>
      </p:grpSp>
    </p:spTree>
    <p:extLst>
      <p:ext uri="{BB962C8B-B14F-4D97-AF65-F5344CB8AC3E}">
        <p14:creationId xmlns:p14="http://schemas.microsoft.com/office/powerpoint/2010/main" val="12995459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096FAC4D-89D4-D320-3A63-4124193181A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DD5BEA7-B002-A785-4933-40CCCAA4EF77}"/>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ED79C962-BB6F-5B81-94BA-A0F5360EFCC7}"/>
                </a:ext>
              </a:extLst>
            </p:cNvPr>
            <p:cNvSpPr txBox="1"/>
            <p:nvPr/>
          </p:nvSpPr>
          <p:spPr>
            <a:xfrm>
              <a:off x="1575881" y="2910537"/>
              <a:ext cx="7365942" cy="707886"/>
            </a:xfrm>
            <a:prstGeom prst="rect">
              <a:avLst/>
            </a:prstGeom>
            <a:noFill/>
          </p:spPr>
          <p:txBody>
            <a:bodyPr wrap="square" rtlCol="0">
              <a:spAutoFit/>
            </a:bodyPr>
            <a:lstStyle/>
            <a:p>
              <a:r>
                <a:rPr lang="en-US" sz="4000" b="1" dirty="0"/>
                <a:t> Lower Klamath Basin</a:t>
              </a:r>
            </a:p>
          </p:txBody>
        </p:sp>
        <p:cxnSp>
          <p:nvCxnSpPr>
            <p:cNvPr id="7" name="Straight Connector 6">
              <a:extLst>
                <a:ext uri="{FF2B5EF4-FFF2-40B4-BE49-F238E27FC236}">
                  <a16:creationId xmlns:a16="http://schemas.microsoft.com/office/drawing/2014/main" id="{8AF53593-6FEA-013C-66D1-598C96E487CF}"/>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4CB453B-A998-73CB-C283-F80C2C45A3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84336" y="2737717"/>
            <a:ext cx="1601648" cy="1601653"/>
          </a:xfrm>
          <a:prstGeom prst="ellipse">
            <a:avLst/>
          </a:prstGeom>
        </p:spPr>
      </p:pic>
    </p:spTree>
    <p:extLst>
      <p:ext uri="{BB962C8B-B14F-4D97-AF65-F5344CB8AC3E}">
        <p14:creationId xmlns:p14="http://schemas.microsoft.com/office/powerpoint/2010/main" val="26326651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CEBE9"/>
        </a:solidFill>
        <a:effectLst/>
      </p:bgPr>
    </p:bg>
    <p:spTree>
      <p:nvGrpSpPr>
        <p:cNvPr id="1" name="">
          <a:extLst>
            <a:ext uri="{FF2B5EF4-FFF2-40B4-BE49-F238E27FC236}">
              <a16:creationId xmlns:a16="http://schemas.microsoft.com/office/drawing/2014/main" id="{096FAC4D-89D4-D320-3A63-4124193181A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DD5BEA7-B002-A785-4933-40CCCAA4EF77}"/>
              </a:ext>
            </a:extLst>
          </p:cNvPr>
          <p:cNvGrpSpPr/>
          <p:nvPr/>
        </p:nvGrpSpPr>
        <p:grpSpPr>
          <a:xfrm>
            <a:off x="2811368" y="2737717"/>
            <a:ext cx="7595472" cy="1458395"/>
            <a:chOff x="1403615" y="2737716"/>
            <a:chExt cx="7538208" cy="1458394"/>
          </a:xfrm>
        </p:grpSpPr>
        <p:sp>
          <p:nvSpPr>
            <p:cNvPr id="5" name="TextBox 4">
              <a:extLst>
                <a:ext uri="{FF2B5EF4-FFF2-40B4-BE49-F238E27FC236}">
                  <a16:creationId xmlns:a16="http://schemas.microsoft.com/office/drawing/2014/main" id="{ED79C962-BB6F-5B81-94BA-A0F5360EFCC7}"/>
                </a:ext>
              </a:extLst>
            </p:cNvPr>
            <p:cNvSpPr txBox="1"/>
            <p:nvPr/>
          </p:nvSpPr>
          <p:spPr>
            <a:xfrm>
              <a:off x="1575881" y="2910537"/>
              <a:ext cx="7365942" cy="1077217"/>
            </a:xfrm>
            <a:prstGeom prst="rect">
              <a:avLst/>
            </a:prstGeom>
            <a:noFill/>
          </p:spPr>
          <p:txBody>
            <a:bodyPr wrap="square" rtlCol="0">
              <a:spAutoFit/>
            </a:bodyPr>
            <a:lstStyle/>
            <a:p>
              <a:r>
                <a:rPr lang="en-US" sz="4000" b="1" dirty="0"/>
                <a:t> Lower Klamath Basin</a:t>
              </a:r>
            </a:p>
            <a:p>
              <a:r>
                <a:rPr lang="en-US" sz="2400" dirty="0"/>
                <a:t>Mike </a:t>
              </a:r>
              <a:r>
                <a:rPr lang="en-US" sz="2400" dirty="0" err="1"/>
                <a:t>Belchik</a:t>
              </a:r>
              <a:endParaRPr lang="en-US" sz="2400" dirty="0"/>
            </a:p>
          </p:txBody>
        </p:sp>
        <p:cxnSp>
          <p:nvCxnSpPr>
            <p:cNvPr id="7" name="Straight Connector 6">
              <a:extLst>
                <a:ext uri="{FF2B5EF4-FFF2-40B4-BE49-F238E27FC236}">
                  <a16:creationId xmlns:a16="http://schemas.microsoft.com/office/drawing/2014/main" id="{8AF53593-6FEA-013C-66D1-598C96E487CF}"/>
                </a:ext>
              </a:extLst>
            </p:cNvPr>
            <p:cNvCxnSpPr/>
            <p:nvPr/>
          </p:nvCxnSpPr>
          <p:spPr>
            <a:xfrm>
              <a:off x="1403615" y="2737716"/>
              <a:ext cx="0" cy="145839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4CB453B-A998-73CB-C283-F80C2C45A37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84336" y="2737717"/>
            <a:ext cx="1601648" cy="1601653"/>
          </a:xfrm>
          <a:prstGeom prst="ellipse">
            <a:avLst/>
          </a:prstGeom>
        </p:spPr>
      </p:pic>
    </p:spTree>
    <p:extLst>
      <p:ext uri="{BB962C8B-B14F-4D97-AF65-F5344CB8AC3E}">
        <p14:creationId xmlns:p14="http://schemas.microsoft.com/office/powerpoint/2010/main" val="811786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C4A4-0F02-47BD-A8E4-B7709BE9C1D5}"/>
              </a:ext>
            </a:extLst>
          </p:cNvPr>
          <p:cNvSpPr>
            <a:spLocks noGrp="1"/>
          </p:cNvSpPr>
          <p:nvPr>
            <p:ph type="title"/>
          </p:nvPr>
        </p:nvSpPr>
        <p:spPr>
          <a:xfrm>
            <a:off x="1172541" y="5359151"/>
            <a:ext cx="9906000" cy="566738"/>
          </a:xfrm>
        </p:spPr>
        <p:txBody>
          <a:bodyPr>
            <a:normAutofit/>
          </a:bodyPr>
          <a:lstStyle/>
          <a:p>
            <a:r>
              <a:rPr lang="en-US" sz="2800" dirty="0"/>
              <a:t>Klamath River Program</a:t>
            </a:r>
          </a:p>
        </p:txBody>
      </p:sp>
      <p:pic>
        <p:nvPicPr>
          <p:cNvPr id="8" name="Picture Placeholder 7">
            <a:extLst>
              <a:ext uri="{FF2B5EF4-FFF2-40B4-BE49-F238E27FC236}">
                <a16:creationId xmlns:a16="http://schemas.microsoft.com/office/drawing/2014/main" id="{50252547-DF43-4C2F-8282-B9534FC7FA99}"/>
              </a:ext>
            </a:extLst>
          </p:cNvPr>
          <p:cNvPicPr>
            <a:picLocks noGrp="1" noChangeAspect="1"/>
          </p:cNvPicPr>
          <p:nvPr>
            <p:ph type="pic"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11405" y="932111"/>
            <a:ext cx="10846604" cy="4173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5">
            <a:extLst>
              <a:ext uri="{FF2B5EF4-FFF2-40B4-BE49-F238E27FC236}">
                <a16:creationId xmlns:a16="http://schemas.microsoft.com/office/drawing/2014/main" id="{14B2A1D1-999D-45B8-B9B2-D70D5F13696D}"/>
              </a:ext>
            </a:extLst>
          </p:cNvPr>
          <p:cNvSpPr>
            <a:spLocks noGrp="1"/>
          </p:cNvSpPr>
          <p:nvPr>
            <p:ph type="body" sz="half" idx="2"/>
          </p:nvPr>
        </p:nvSpPr>
        <p:spPr>
          <a:xfrm>
            <a:off x="1172541" y="5801253"/>
            <a:ext cx="9906000" cy="493712"/>
          </a:xfrm>
        </p:spPr>
        <p:txBody>
          <a:bodyPr/>
          <a:lstStyle/>
          <a:p>
            <a:r>
              <a:rPr lang="en-US" dirty="0" err="1"/>
              <a:t>Weitchpec</a:t>
            </a:r>
            <a:r>
              <a:rPr lang="en-US" dirty="0"/>
              <a:t>, CA</a:t>
            </a:r>
          </a:p>
        </p:txBody>
      </p:sp>
    </p:spTree>
    <p:extLst>
      <p:ext uri="{BB962C8B-B14F-4D97-AF65-F5344CB8AC3E}">
        <p14:creationId xmlns:p14="http://schemas.microsoft.com/office/powerpoint/2010/main" val="477978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61232F-97E9-4DB5-B8CA-7B1E6D6AABC6}"/>
              </a:ext>
            </a:extLst>
          </p:cNvPr>
          <p:cNvSpPr>
            <a:spLocks noGrp="1"/>
          </p:cNvSpPr>
          <p:nvPr>
            <p:ph type="title"/>
          </p:nvPr>
        </p:nvSpPr>
        <p:spPr>
          <a:xfrm>
            <a:off x="1141413" y="44522"/>
            <a:ext cx="9905998" cy="1905000"/>
          </a:xfrm>
        </p:spPr>
        <p:txBody>
          <a:bodyPr/>
          <a:lstStyle/>
          <a:p>
            <a:r>
              <a:rPr lang="en-US" dirty="0"/>
              <a:t>Klamath River Program</a:t>
            </a:r>
            <a:br>
              <a:rPr lang="en-US" dirty="0"/>
            </a:br>
            <a:r>
              <a:rPr lang="en-US" sz="2800" dirty="0"/>
              <a:t>Primary Objectives</a:t>
            </a:r>
            <a:endParaRPr lang="en-US" dirty="0"/>
          </a:p>
        </p:txBody>
      </p:sp>
      <p:sp>
        <p:nvSpPr>
          <p:cNvPr id="6" name="Content Placeholder 5">
            <a:extLst>
              <a:ext uri="{FF2B5EF4-FFF2-40B4-BE49-F238E27FC236}">
                <a16:creationId xmlns:a16="http://schemas.microsoft.com/office/drawing/2014/main" id="{0FFD3A24-99C9-4221-917F-39C2429C188D}"/>
              </a:ext>
            </a:extLst>
          </p:cNvPr>
          <p:cNvSpPr>
            <a:spLocks noGrp="1"/>
          </p:cNvSpPr>
          <p:nvPr>
            <p:ph idx="1"/>
          </p:nvPr>
        </p:nvSpPr>
        <p:spPr>
          <a:xfrm>
            <a:off x="1141413" y="1387010"/>
            <a:ext cx="9905998" cy="3720957"/>
          </a:xfrm>
        </p:spPr>
        <p:txBody>
          <a:bodyPr>
            <a:normAutofit/>
          </a:bodyPr>
          <a:lstStyle/>
          <a:p>
            <a:pPr>
              <a:buFont typeface="Arial" panose="020B0604020202020204" pitchFamily="34" charset="0"/>
              <a:buChar char="•"/>
            </a:pPr>
            <a:r>
              <a:rPr lang="en-US" sz="2400" dirty="0"/>
              <a:t>Research, Monitoring and Management of Klamath River Fish Disease Issues</a:t>
            </a:r>
          </a:p>
          <a:p>
            <a:pPr>
              <a:buFont typeface="Arial" panose="020B0604020202020204" pitchFamily="34" charset="0"/>
              <a:buChar char="•"/>
            </a:pPr>
            <a:r>
              <a:rPr lang="en-US" sz="2400" dirty="0"/>
              <a:t>To Monitor Juvenile and Adult salmonid populations</a:t>
            </a:r>
          </a:p>
          <a:p>
            <a:pPr>
              <a:buFont typeface="Arial" panose="020B0604020202020204" pitchFamily="34" charset="0"/>
              <a:buChar char="•"/>
            </a:pPr>
            <a:r>
              <a:rPr lang="en-US" sz="2400" dirty="0"/>
              <a:t>To Research and Monitor non-Salmonid Species like Green Sturgeon and Lamprey</a:t>
            </a:r>
          </a:p>
        </p:txBody>
      </p:sp>
    </p:spTree>
    <p:extLst>
      <p:ext uri="{BB962C8B-B14F-4D97-AF65-F5344CB8AC3E}">
        <p14:creationId xmlns:p14="http://schemas.microsoft.com/office/powerpoint/2010/main" val="22742401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61232F-97E9-4DB5-B8CA-7B1E6D6AABC6}"/>
              </a:ext>
            </a:extLst>
          </p:cNvPr>
          <p:cNvSpPr>
            <a:spLocks noGrp="1"/>
          </p:cNvSpPr>
          <p:nvPr>
            <p:ph type="title"/>
          </p:nvPr>
        </p:nvSpPr>
        <p:spPr>
          <a:xfrm>
            <a:off x="1141413" y="44522"/>
            <a:ext cx="9905998" cy="1905000"/>
          </a:xfrm>
        </p:spPr>
        <p:txBody>
          <a:bodyPr/>
          <a:lstStyle/>
          <a:p>
            <a:pPr algn="ctr"/>
            <a:r>
              <a:rPr lang="en-US" dirty="0"/>
              <a:t>Klamath River Program</a:t>
            </a:r>
            <a:br>
              <a:rPr lang="en-US" dirty="0"/>
            </a:br>
            <a:r>
              <a:rPr lang="en-US" sz="2800" dirty="0"/>
              <a:t>2025 Projects</a:t>
            </a:r>
            <a:endParaRPr lang="en-US" dirty="0"/>
          </a:p>
        </p:txBody>
      </p:sp>
      <p:sp>
        <p:nvSpPr>
          <p:cNvPr id="6" name="Content Placeholder 5">
            <a:extLst>
              <a:ext uri="{FF2B5EF4-FFF2-40B4-BE49-F238E27FC236}">
                <a16:creationId xmlns:a16="http://schemas.microsoft.com/office/drawing/2014/main" id="{0FFD3A24-99C9-4221-917F-39C2429C188D}"/>
              </a:ext>
            </a:extLst>
          </p:cNvPr>
          <p:cNvSpPr>
            <a:spLocks noGrp="1"/>
          </p:cNvSpPr>
          <p:nvPr>
            <p:ph idx="1"/>
          </p:nvPr>
        </p:nvSpPr>
        <p:spPr>
          <a:xfrm>
            <a:off x="1141413" y="2370762"/>
            <a:ext cx="9905998" cy="4298023"/>
          </a:xfrm>
        </p:spPr>
        <p:txBody>
          <a:bodyPr>
            <a:normAutofit/>
          </a:bodyPr>
          <a:lstStyle/>
          <a:p>
            <a:pPr>
              <a:buFont typeface="Arial" panose="020B0604020202020204" pitchFamily="34" charset="0"/>
              <a:buChar char="•"/>
            </a:pPr>
            <a:r>
              <a:rPr lang="en-US" sz="2400" dirty="0"/>
              <a:t>Juvenile outmigrant Screw Trapping at </a:t>
            </a:r>
            <a:r>
              <a:rPr lang="en-US" sz="2400" dirty="0" err="1"/>
              <a:t>Weitchpec</a:t>
            </a:r>
            <a:endParaRPr lang="en-US" sz="2400" dirty="0"/>
          </a:p>
          <a:p>
            <a:pPr>
              <a:buFont typeface="Arial" panose="020B0604020202020204" pitchFamily="34" charset="0"/>
              <a:buChar char="•"/>
            </a:pPr>
            <a:r>
              <a:rPr lang="en-US" sz="2400" dirty="0"/>
              <a:t>Eulachon (Candlefish) Environmental DNA Monitoring in the Klamath River</a:t>
            </a:r>
          </a:p>
          <a:p>
            <a:pPr>
              <a:buFont typeface="Arial" panose="020B0604020202020204" pitchFamily="34" charset="0"/>
              <a:buChar char="•"/>
            </a:pPr>
            <a:r>
              <a:rPr lang="en-US" sz="2400" dirty="0"/>
              <a:t>Thermal Refugia Monitoring of Reservation Creek Mouths</a:t>
            </a:r>
          </a:p>
          <a:p>
            <a:pPr>
              <a:buFont typeface="Arial" panose="020B0604020202020204" pitchFamily="34" charset="0"/>
              <a:buChar char="•"/>
            </a:pPr>
            <a:r>
              <a:rPr lang="en-US" sz="2400" dirty="0"/>
              <a:t>Green Sturgeon Acoustic Tag Monitoring </a:t>
            </a:r>
          </a:p>
          <a:p>
            <a:pPr>
              <a:buFont typeface="Arial" panose="020B0604020202020204" pitchFamily="34" charset="0"/>
              <a:buChar char="•"/>
            </a:pPr>
            <a:r>
              <a:rPr lang="en-US" sz="2400" dirty="0"/>
              <a:t>Macroinvertebrate Surveys</a:t>
            </a:r>
          </a:p>
          <a:p>
            <a:pPr>
              <a:buFont typeface="Arial" panose="020B0604020202020204" pitchFamily="34" charset="0"/>
              <a:buChar char="•"/>
            </a:pPr>
            <a:r>
              <a:rPr lang="en-US" sz="2400" dirty="0"/>
              <a:t>Adult Salmonid Disease Monitoring</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083131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3D56-ECC4-4A32-A3D1-F3B8A9EB7351}"/>
              </a:ext>
            </a:extLst>
          </p:cNvPr>
          <p:cNvSpPr>
            <a:spLocks noGrp="1"/>
          </p:cNvSpPr>
          <p:nvPr>
            <p:ph type="title"/>
          </p:nvPr>
        </p:nvSpPr>
        <p:spPr>
          <a:xfrm>
            <a:off x="1033534" y="-227744"/>
            <a:ext cx="9905998" cy="1905000"/>
          </a:xfrm>
        </p:spPr>
        <p:txBody>
          <a:bodyPr/>
          <a:lstStyle/>
          <a:p>
            <a:r>
              <a:rPr lang="en-US" dirty="0"/>
              <a:t>Juvenile Outmigrant rotary screw trap</a:t>
            </a:r>
          </a:p>
        </p:txBody>
      </p:sp>
      <p:sp>
        <p:nvSpPr>
          <p:cNvPr id="3" name="Content Placeholder 2">
            <a:extLst>
              <a:ext uri="{FF2B5EF4-FFF2-40B4-BE49-F238E27FC236}">
                <a16:creationId xmlns:a16="http://schemas.microsoft.com/office/drawing/2014/main" id="{6642B36D-DFD2-4951-8CAD-86181B1B9E08}"/>
              </a:ext>
            </a:extLst>
          </p:cNvPr>
          <p:cNvSpPr>
            <a:spLocks noGrp="1"/>
          </p:cNvSpPr>
          <p:nvPr>
            <p:ph idx="1"/>
          </p:nvPr>
        </p:nvSpPr>
        <p:spPr>
          <a:xfrm>
            <a:off x="5399070" y="1338639"/>
            <a:ext cx="6300750" cy="5069430"/>
          </a:xfrm>
        </p:spPr>
        <p:txBody>
          <a:bodyPr/>
          <a:lstStyle/>
          <a:p>
            <a:r>
              <a:rPr lang="en-US" dirty="0"/>
              <a:t>Rotary screw trap deployed annually March-July (flow dependent)</a:t>
            </a:r>
          </a:p>
          <a:p>
            <a:r>
              <a:rPr lang="en-US" dirty="0"/>
              <a:t>Assess timing, abundance and condition of </a:t>
            </a:r>
            <a:r>
              <a:rPr lang="en-US" dirty="0" err="1"/>
              <a:t>outmigrating</a:t>
            </a:r>
            <a:r>
              <a:rPr lang="en-US" dirty="0"/>
              <a:t> juvenile salmonids</a:t>
            </a:r>
          </a:p>
          <a:p>
            <a:r>
              <a:rPr lang="en-US" dirty="0"/>
              <a:t>Project carried out in partnership with USFWS </a:t>
            </a:r>
            <a:r>
              <a:rPr lang="en-US" dirty="0" err="1"/>
              <a:t>arcata</a:t>
            </a:r>
            <a:r>
              <a:rPr lang="en-US" dirty="0"/>
              <a:t> office, annual report available on their website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400" dirty="0"/>
              <a:t>*funded by </a:t>
            </a:r>
            <a:r>
              <a:rPr lang="en-US" sz="1400" dirty="0" err="1"/>
              <a:t>bor</a:t>
            </a:r>
            <a:r>
              <a:rPr lang="en-US" sz="1400" dirty="0"/>
              <a:t> </a:t>
            </a:r>
            <a:r>
              <a:rPr lang="en-US" sz="1400" dirty="0" err="1"/>
              <a:t>afa</a:t>
            </a:r>
            <a:endParaRPr lang="en-US" sz="1400" dirty="0"/>
          </a:p>
        </p:txBody>
      </p:sp>
      <p:pic>
        <p:nvPicPr>
          <p:cNvPr id="7" name="Picture 6">
            <a:extLst>
              <a:ext uri="{FF2B5EF4-FFF2-40B4-BE49-F238E27FC236}">
                <a16:creationId xmlns:a16="http://schemas.microsoft.com/office/drawing/2014/main" id="{AB41E58A-2DD5-46D2-857F-4B7DC836CD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880" y="1338639"/>
            <a:ext cx="4788120" cy="5069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56568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38AC-CD32-45FB-A21D-B9D84FB07188}"/>
              </a:ext>
            </a:extLst>
          </p:cNvPr>
          <p:cNvSpPr>
            <a:spLocks noGrp="1"/>
          </p:cNvSpPr>
          <p:nvPr>
            <p:ph type="title"/>
          </p:nvPr>
        </p:nvSpPr>
        <p:spPr>
          <a:xfrm>
            <a:off x="629293" y="0"/>
            <a:ext cx="9905998" cy="1268858"/>
          </a:xfrm>
        </p:spPr>
        <p:txBody>
          <a:bodyPr/>
          <a:lstStyle/>
          <a:p>
            <a:r>
              <a:rPr lang="en-US" dirty="0"/>
              <a:t>Eulachon eDNA Monitoring</a:t>
            </a:r>
          </a:p>
        </p:txBody>
      </p:sp>
      <p:sp>
        <p:nvSpPr>
          <p:cNvPr id="3" name="Content Placeholder 2">
            <a:extLst>
              <a:ext uri="{FF2B5EF4-FFF2-40B4-BE49-F238E27FC236}">
                <a16:creationId xmlns:a16="http://schemas.microsoft.com/office/drawing/2014/main" id="{7A1E5F33-24AF-45BB-A2FC-F3D6A692214D}"/>
              </a:ext>
            </a:extLst>
          </p:cNvPr>
          <p:cNvSpPr>
            <a:spLocks noGrp="1"/>
          </p:cNvSpPr>
          <p:nvPr>
            <p:ph sz="half" idx="1"/>
          </p:nvPr>
        </p:nvSpPr>
        <p:spPr>
          <a:xfrm>
            <a:off x="719191" y="1222624"/>
            <a:ext cx="5001070" cy="5565526"/>
          </a:xfrm>
        </p:spPr>
        <p:txBody>
          <a:bodyPr/>
          <a:lstStyle/>
          <a:p>
            <a:r>
              <a:rPr lang="en-US" dirty="0"/>
              <a:t>Take water samples to assist monitoring of spatial &amp; temporal distribution of southern </a:t>
            </a:r>
            <a:r>
              <a:rPr lang="en-US" dirty="0" err="1"/>
              <a:t>dps</a:t>
            </a:r>
            <a:r>
              <a:rPr lang="en-US" dirty="0"/>
              <a:t>  eulachon in mainstem Klamath river &amp; redwood creek</a:t>
            </a:r>
          </a:p>
          <a:p>
            <a:r>
              <a:rPr lang="en-US" dirty="0"/>
              <a:t>Logistical challenges include site access/sampling safety during high flow events &amp; variance in run timing/detection</a:t>
            </a:r>
          </a:p>
          <a:p>
            <a:pPr marL="0" indent="0">
              <a:buNone/>
            </a:pPr>
            <a:endParaRPr lang="en-US" dirty="0"/>
          </a:p>
          <a:p>
            <a:pPr marL="0" indent="0">
              <a:buNone/>
            </a:pPr>
            <a:r>
              <a:rPr lang="en-US" dirty="0"/>
              <a:t>*</a:t>
            </a:r>
            <a:r>
              <a:rPr lang="en-US" sz="1400" dirty="0"/>
              <a:t>Merkley funding</a:t>
            </a:r>
          </a:p>
          <a:p>
            <a:endParaRPr lang="en-US" dirty="0"/>
          </a:p>
        </p:txBody>
      </p:sp>
      <p:pic>
        <p:nvPicPr>
          <p:cNvPr id="6" name="Content Placeholder 5">
            <a:extLst>
              <a:ext uri="{FF2B5EF4-FFF2-40B4-BE49-F238E27FC236}">
                <a16:creationId xmlns:a16="http://schemas.microsoft.com/office/drawing/2014/main" id="{23D59BE2-573D-4484-9B39-D90FF4E0D08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0613" y="3108283"/>
            <a:ext cx="4876800" cy="2241634"/>
          </a:xfrm>
          <a:prstGeom prst="rect">
            <a:avLst/>
          </a:prstGeom>
        </p:spPr>
      </p:pic>
    </p:spTree>
    <p:extLst>
      <p:ext uri="{BB962C8B-B14F-4D97-AF65-F5344CB8AC3E}">
        <p14:creationId xmlns:p14="http://schemas.microsoft.com/office/powerpoint/2010/main" val="42750285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38AC-CD32-45FB-A21D-B9D84FB07188}"/>
              </a:ext>
            </a:extLst>
          </p:cNvPr>
          <p:cNvSpPr>
            <a:spLocks noGrp="1"/>
          </p:cNvSpPr>
          <p:nvPr>
            <p:ph type="title"/>
          </p:nvPr>
        </p:nvSpPr>
        <p:spPr>
          <a:xfrm>
            <a:off x="629293" y="0"/>
            <a:ext cx="9905998" cy="1268858"/>
          </a:xfrm>
        </p:spPr>
        <p:txBody>
          <a:bodyPr/>
          <a:lstStyle/>
          <a:p>
            <a:pPr algn="ctr"/>
            <a:r>
              <a:rPr lang="en-US" dirty="0"/>
              <a:t>Thermal refugia</a:t>
            </a:r>
          </a:p>
        </p:txBody>
      </p:sp>
      <p:sp>
        <p:nvSpPr>
          <p:cNvPr id="3" name="Content Placeholder 2">
            <a:extLst>
              <a:ext uri="{FF2B5EF4-FFF2-40B4-BE49-F238E27FC236}">
                <a16:creationId xmlns:a16="http://schemas.microsoft.com/office/drawing/2014/main" id="{7A1E5F33-24AF-45BB-A2FC-F3D6A692214D}"/>
              </a:ext>
            </a:extLst>
          </p:cNvPr>
          <p:cNvSpPr>
            <a:spLocks noGrp="1"/>
          </p:cNvSpPr>
          <p:nvPr>
            <p:ph sz="half" idx="1"/>
          </p:nvPr>
        </p:nvSpPr>
        <p:spPr>
          <a:xfrm>
            <a:off x="719191" y="1222624"/>
            <a:ext cx="5001070" cy="5565526"/>
          </a:xfrm>
        </p:spPr>
        <p:txBody>
          <a:bodyPr/>
          <a:lstStyle/>
          <a:p>
            <a:r>
              <a:rPr lang="en-US" dirty="0"/>
              <a:t>Monitor thermal refuge use for both juvenile and adult salmonids during summer months</a:t>
            </a:r>
          </a:p>
          <a:p>
            <a:r>
              <a:rPr lang="en-US" dirty="0"/>
              <a:t>Help assess fish condition during periods of elevated water temp in mainstem</a:t>
            </a:r>
          </a:p>
          <a:p>
            <a:r>
              <a:rPr lang="en-US" dirty="0"/>
              <a:t>Inform management decisions regarding fish health, mortality &amp; flow augmentation</a:t>
            </a:r>
          </a:p>
          <a:p>
            <a:pPr marL="0" indent="0">
              <a:buNone/>
            </a:pPr>
            <a:endParaRPr lang="en-US" dirty="0"/>
          </a:p>
          <a:p>
            <a:pPr marL="0" indent="0">
              <a:buNone/>
            </a:pPr>
            <a:endParaRPr lang="en-US" dirty="0"/>
          </a:p>
          <a:p>
            <a:pPr marL="0" indent="0">
              <a:buNone/>
            </a:pPr>
            <a:r>
              <a:rPr lang="en-US" dirty="0"/>
              <a:t>*</a:t>
            </a:r>
            <a:r>
              <a:rPr lang="en-US" sz="1400" dirty="0"/>
              <a:t>funded by </a:t>
            </a:r>
            <a:r>
              <a:rPr lang="en-US" sz="1400" dirty="0" err="1"/>
              <a:t>bor</a:t>
            </a:r>
            <a:r>
              <a:rPr lang="en-US" sz="1400" dirty="0"/>
              <a:t> </a:t>
            </a:r>
            <a:r>
              <a:rPr lang="en-US" sz="1400" dirty="0" err="1"/>
              <a:t>afa</a:t>
            </a:r>
            <a:endParaRPr lang="en-US" sz="1400" dirty="0"/>
          </a:p>
          <a:p>
            <a:pPr marL="0" indent="0">
              <a:buNone/>
            </a:pPr>
            <a:endParaRPr lang="en-US" dirty="0"/>
          </a:p>
        </p:txBody>
      </p:sp>
      <p:pic>
        <p:nvPicPr>
          <p:cNvPr id="7" name="Content Placeholder 6">
            <a:extLst>
              <a:ext uri="{FF2B5EF4-FFF2-40B4-BE49-F238E27FC236}">
                <a16:creationId xmlns:a16="http://schemas.microsoft.com/office/drawing/2014/main" id="{93B03163-9757-40E3-AA4E-2897E8BC0F05}"/>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304165" y="1525712"/>
            <a:ext cx="5168644" cy="3880207"/>
          </a:xfrm>
          <a:prstGeom prst="rect">
            <a:avLst/>
          </a:prstGeom>
        </p:spPr>
      </p:pic>
    </p:spTree>
    <p:extLst>
      <p:ext uri="{BB962C8B-B14F-4D97-AF65-F5344CB8AC3E}">
        <p14:creationId xmlns:p14="http://schemas.microsoft.com/office/powerpoint/2010/main" val="26641156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38AC-CD32-45FB-A21D-B9D84FB07188}"/>
              </a:ext>
            </a:extLst>
          </p:cNvPr>
          <p:cNvSpPr>
            <a:spLocks noGrp="1"/>
          </p:cNvSpPr>
          <p:nvPr>
            <p:ph type="title"/>
          </p:nvPr>
        </p:nvSpPr>
        <p:spPr>
          <a:xfrm>
            <a:off x="629293" y="0"/>
            <a:ext cx="9905998" cy="1268858"/>
          </a:xfrm>
        </p:spPr>
        <p:txBody>
          <a:bodyPr/>
          <a:lstStyle/>
          <a:p>
            <a:pPr algn="ctr"/>
            <a:r>
              <a:rPr lang="en-US" dirty="0"/>
              <a:t>Green sturgeon monitoring</a:t>
            </a:r>
          </a:p>
        </p:txBody>
      </p:sp>
      <p:sp>
        <p:nvSpPr>
          <p:cNvPr id="3" name="Content Placeholder 2">
            <a:extLst>
              <a:ext uri="{FF2B5EF4-FFF2-40B4-BE49-F238E27FC236}">
                <a16:creationId xmlns:a16="http://schemas.microsoft.com/office/drawing/2014/main" id="{7A1E5F33-24AF-45BB-A2FC-F3D6A692214D}"/>
              </a:ext>
            </a:extLst>
          </p:cNvPr>
          <p:cNvSpPr>
            <a:spLocks noGrp="1"/>
          </p:cNvSpPr>
          <p:nvPr>
            <p:ph sz="half" idx="1"/>
          </p:nvPr>
        </p:nvSpPr>
        <p:spPr>
          <a:xfrm>
            <a:off x="719191" y="1222624"/>
            <a:ext cx="5001070" cy="5565526"/>
          </a:xfrm>
        </p:spPr>
        <p:txBody>
          <a:bodyPr/>
          <a:lstStyle/>
          <a:p>
            <a:r>
              <a:rPr lang="en-US" dirty="0"/>
              <a:t>2002-present</a:t>
            </a:r>
          </a:p>
          <a:p>
            <a:r>
              <a:rPr lang="en-US" dirty="0"/>
              <a:t>Monitor presence &amp; run timing of acoustic tagged adult green sturgeon</a:t>
            </a:r>
          </a:p>
          <a:p>
            <a:r>
              <a:rPr lang="en-US" dirty="0"/>
              <a:t>Inform managers on run timing, survival &amp; straying of tagged adult green sturgeon</a:t>
            </a:r>
          </a:p>
          <a:p>
            <a:pPr marL="0" indent="0">
              <a:buNone/>
            </a:pPr>
            <a:endParaRPr lang="en-US" dirty="0"/>
          </a:p>
          <a:p>
            <a:pPr marL="0" indent="0">
              <a:buNone/>
            </a:pPr>
            <a:r>
              <a:rPr lang="en-US" dirty="0"/>
              <a:t>*</a:t>
            </a:r>
            <a:r>
              <a:rPr lang="en-US" sz="1400" dirty="0"/>
              <a:t>Merkley </a:t>
            </a:r>
            <a:r>
              <a:rPr lang="en-US" sz="1400" dirty="0" err="1"/>
              <a:t>fuNding</a:t>
            </a:r>
            <a:endParaRPr lang="en-US" sz="1400" dirty="0"/>
          </a:p>
          <a:p>
            <a:pPr marL="0" indent="0">
              <a:buNone/>
            </a:pPr>
            <a:endParaRPr lang="en-US" dirty="0"/>
          </a:p>
        </p:txBody>
      </p:sp>
      <p:pic>
        <p:nvPicPr>
          <p:cNvPr id="6" name="Content Placeholder 5">
            <a:extLst>
              <a:ext uri="{FF2B5EF4-FFF2-40B4-BE49-F238E27FC236}">
                <a16:creationId xmlns:a16="http://schemas.microsoft.com/office/drawing/2014/main" id="{4AB02B96-24E8-43FE-A085-4F940444CB61}"/>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30023" y="2029146"/>
            <a:ext cx="5342786" cy="4024045"/>
          </a:xfrm>
          <a:prstGeom prst="rect">
            <a:avLst/>
          </a:prstGeom>
        </p:spPr>
      </p:pic>
    </p:spTree>
    <p:extLst>
      <p:ext uri="{BB962C8B-B14F-4D97-AF65-F5344CB8AC3E}">
        <p14:creationId xmlns:p14="http://schemas.microsoft.com/office/powerpoint/2010/main" val="80266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38AC-CD32-45FB-A21D-B9D84FB07188}"/>
              </a:ext>
            </a:extLst>
          </p:cNvPr>
          <p:cNvSpPr>
            <a:spLocks noGrp="1"/>
          </p:cNvSpPr>
          <p:nvPr>
            <p:ph type="title"/>
          </p:nvPr>
        </p:nvSpPr>
        <p:spPr>
          <a:xfrm>
            <a:off x="629293" y="0"/>
            <a:ext cx="9905998" cy="1268858"/>
          </a:xfrm>
        </p:spPr>
        <p:txBody>
          <a:bodyPr/>
          <a:lstStyle/>
          <a:p>
            <a:br>
              <a:rPr lang="en-US" dirty="0"/>
            </a:br>
            <a:r>
              <a:rPr lang="en-US" sz="2800" dirty="0"/>
              <a:t>aquatic invertebrate dam removal monitoring</a:t>
            </a:r>
            <a:endParaRPr lang="en-US" dirty="0"/>
          </a:p>
        </p:txBody>
      </p:sp>
      <p:sp>
        <p:nvSpPr>
          <p:cNvPr id="3" name="Content Placeholder 2">
            <a:extLst>
              <a:ext uri="{FF2B5EF4-FFF2-40B4-BE49-F238E27FC236}">
                <a16:creationId xmlns:a16="http://schemas.microsoft.com/office/drawing/2014/main" id="{7A1E5F33-24AF-45BB-A2FC-F3D6A692214D}"/>
              </a:ext>
            </a:extLst>
          </p:cNvPr>
          <p:cNvSpPr>
            <a:spLocks noGrp="1"/>
          </p:cNvSpPr>
          <p:nvPr>
            <p:ph sz="half" idx="1"/>
          </p:nvPr>
        </p:nvSpPr>
        <p:spPr>
          <a:xfrm>
            <a:off x="719191" y="1222624"/>
            <a:ext cx="5001070" cy="5565526"/>
          </a:xfrm>
        </p:spPr>
        <p:txBody>
          <a:bodyPr>
            <a:normAutofit lnSpcReduction="10000"/>
          </a:bodyPr>
          <a:lstStyle/>
          <a:p>
            <a:pPr>
              <a:buFont typeface="Arial" panose="020B0604020202020204" pitchFamily="34" charset="0"/>
              <a:buChar char="•"/>
            </a:pPr>
            <a:r>
              <a:rPr lang="en-US" dirty="0"/>
              <a:t>Before &amp; after comparison of invertebrate abundance and diversity</a:t>
            </a:r>
          </a:p>
          <a:p>
            <a:pPr marL="0" indent="0">
              <a:buNone/>
            </a:pPr>
            <a:endParaRPr lang="en-US" dirty="0"/>
          </a:p>
          <a:p>
            <a:pPr>
              <a:buFont typeface="Arial" panose="020B0604020202020204" pitchFamily="34" charset="0"/>
              <a:buChar char="•"/>
            </a:pPr>
            <a:r>
              <a:rPr lang="en-US" dirty="0"/>
              <a:t>Quarterly sampling at 10 sites along Klamath River</a:t>
            </a:r>
          </a:p>
          <a:p>
            <a:pPr>
              <a:buFont typeface="Arial" panose="020B0604020202020204" pitchFamily="34" charset="0"/>
              <a:buChar char="•"/>
            </a:pPr>
            <a:r>
              <a:rPr lang="en-US" sz="1200" dirty="0"/>
              <a:t>Blue Creek</a:t>
            </a:r>
          </a:p>
          <a:p>
            <a:pPr>
              <a:buFont typeface="Arial" panose="020B0604020202020204" pitchFamily="34" charset="0"/>
              <a:buChar char="•"/>
            </a:pPr>
            <a:r>
              <a:rPr lang="en-US" sz="1200" dirty="0" err="1"/>
              <a:t>Weitchpec</a:t>
            </a:r>
            <a:endParaRPr lang="en-US" sz="1200" dirty="0"/>
          </a:p>
          <a:p>
            <a:pPr>
              <a:buFont typeface="Arial" panose="020B0604020202020204" pitchFamily="34" charset="0"/>
              <a:buChar char="•"/>
            </a:pPr>
            <a:r>
              <a:rPr lang="en-US" sz="1200" dirty="0"/>
              <a:t>I-5</a:t>
            </a:r>
          </a:p>
          <a:p>
            <a:pPr>
              <a:buFont typeface="Arial" panose="020B0604020202020204" pitchFamily="34" charset="0"/>
              <a:buChar char="•"/>
            </a:pPr>
            <a:r>
              <a:rPr lang="en-US" sz="1200" dirty="0"/>
              <a:t>Irongate</a:t>
            </a:r>
          </a:p>
          <a:p>
            <a:pPr>
              <a:buFont typeface="Arial" panose="020B0604020202020204" pitchFamily="34" charset="0"/>
              <a:buChar char="•"/>
            </a:pPr>
            <a:r>
              <a:rPr lang="en-US" sz="1200" dirty="0"/>
              <a:t>Copco Bridge (new)</a:t>
            </a:r>
          </a:p>
          <a:p>
            <a:pPr>
              <a:buFont typeface="Arial" panose="020B0604020202020204" pitchFamily="34" charset="0"/>
              <a:buChar char="•"/>
            </a:pPr>
            <a:r>
              <a:rPr lang="en-US" sz="1200" dirty="0" err="1"/>
              <a:t>Jennny</a:t>
            </a:r>
            <a:r>
              <a:rPr lang="en-US" sz="1200" dirty="0"/>
              <a:t> &amp; Beaver Creek (new)</a:t>
            </a:r>
          </a:p>
          <a:p>
            <a:pPr>
              <a:buFont typeface="Arial" panose="020B0604020202020204" pitchFamily="34" charset="0"/>
              <a:buChar char="•"/>
            </a:pPr>
            <a:endParaRPr lang="en-US" dirty="0"/>
          </a:p>
          <a:p>
            <a:pPr>
              <a:buFont typeface="Arial" panose="020B0604020202020204" pitchFamily="34" charset="0"/>
              <a:buChar char="•"/>
            </a:pPr>
            <a:r>
              <a:rPr lang="en-US" dirty="0"/>
              <a:t>Help inform managers on ecosystem health and food availability for salmon</a:t>
            </a:r>
          </a:p>
          <a:p>
            <a:pPr>
              <a:buFont typeface="Arial" panose="020B0604020202020204" pitchFamily="34" charset="0"/>
              <a:buChar char="•"/>
            </a:pPr>
            <a:endParaRPr lang="en-US" dirty="0"/>
          </a:p>
          <a:p>
            <a:pPr marL="0" indent="0">
              <a:buNone/>
            </a:pPr>
            <a:endParaRPr lang="en-US" dirty="0"/>
          </a:p>
          <a:p>
            <a:pPr marL="0" indent="0">
              <a:buNone/>
            </a:pPr>
            <a:r>
              <a:rPr lang="en-US" dirty="0"/>
              <a:t>*</a:t>
            </a:r>
            <a:r>
              <a:rPr lang="en-US" sz="1400" dirty="0"/>
              <a:t>Funded by PCSRF</a:t>
            </a:r>
          </a:p>
          <a:p>
            <a:endParaRPr lang="en-US" dirty="0"/>
          </a:p>
        </p:txBody>
      </p:sp>
      <p:pic>
        <p:nvPicPr>
          <p:cNvPr id="6" name="Content Placeholder 5">
            <a:extLst>
              <a:ext uri="{FF2B5EF4-FFF2-40B4-BE49-F238E27FC236}">
                <a16:creationId xmlns:a16="http://schemas.microsoft.com/office/drawing/2014/main" id="{41C1C521-21FD-47CD-9447-170942C12CB9}"/>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271480" y="2563402"/>
            <a:ext cx="5201329" cy="3654175"/>
          </a:xfrm>
          <a:prstGeom prst="rect">
            <a:avLst/>
          </a:prstGeom>
        </p:spPr>
      </p:pic>
    </p:spTree>
    <p:extLst>
      <p:ext uri="{BB962C8B-B14F-4D97-AF65-F5344CB8AC3E}">
        <p14:creationId xmlns:p14="http://schemas.microsoft.com/office/powerpoint/2010/main" val="3146672272"/>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49fa61c-502c-48c9-8061-c9ce5396fd8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5F2B04FA66984EA91714000227C403" ma:contentTypeVersion="10" ma:contentTypeDescription="Create a new document." ma:contentTypeScope="" ma:versionID="2f4120fb0e297f10f10ddd3d18d3c5aa">
  <xsd:schema xmlns:xsd="http://www.w3.org/2001/XMLSchema" xmlns:xs="http://www.w3.org/2001/XMLSchema" xmlns:p="http://schemas.microsoft.com/office/2006/metadata/properties" xmlns:ns2="049fa61c-502c-48c9-8061-c9ce5396fd85" targetNamespace="http://schemas.microsoft.com/office/2006/metadata/properties" ma:root="true" ma:fieldsID="9bb6cfcff817da56ab887e8857defaf6" ns2:_="">
    <xsd:import namespace="049fa61c-502c-48c9-8061-c9ce5396fd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9fa61c-502c-48c9-8061-c9ce5396f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522b3a-f4c5-454c-9132-e50070035771"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64E861-E699-4AAD-A865-44320BBB95DF}">
  <ds:schemaRefs>
    <ds:schemaRef ds:uri="http://schemas.microsoft.com/sharepoint/v3/contenttype/forms"/>
  </ds:schemaRefs>
</ds:datastoreItem>
</file>

<file path=customXml/itemProps2.xml><?xml version="1.0" encoding="utf-8"?>
<ds:datastoreItem xmlns:ds="http://schemas.openxmlformats.org/officeDocument/2006/customXml" ds:itemID="{26AE9C75-F062-4D6D-826D-B80DFD2440EB}">
  <ds:schemaRefs>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 ds:uri="049fa61c-502c-48c9-8061-c9ce5396fd85"/>
    <ds:schemaRef ds:uri="http://schemas.microsoft.com/office/2006/metadata/properti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BC536FA8-0E2A-4650-B247-7A2E8F7FE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9fa61c-502c-48c9-8061-c9ce5396f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otalTime>4905</TotalTime>
  <Words>6690</Words>
  <Application>Microsoft Office PowerPoint</Application>
  <PresentationFormat>Widescreen</PresentationFormat>
  <Paragraphs>980</Paragraphs>
  <Slides>111</Slides>
  <Notes>56</Notes>
  <HiddenSlides>0</HiddenSlides>
  <MMClips>1</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111</vt:i4>
      </vt:variant>
    </vt:vector>
  </HeadingPairs>
  <TitlesOfParts>
    <vt:vector size="141" baseType="lpstr">
      <vt:lpstr>Agency FB</vt:lpstr>
      <vt:lpstr>Aptos</vt:lpstr>
      <vt:lpstr>Aptos Display</vt:lpstr>
      <vt:lpstr>Aptos Narrow</vt:lpstr>
      <vt:lpstr>Arial</vt:lpstr>
      <vt:lpstr>Arial Black</vt:lpstr>
      <vt:lpstr>Avenir</vt:lpstr>
      <vt:lpstr>Calibri</vt:lpstr>
      <vt:lpstr>Calibri Light</vt:lpstr>
      <vt:lpstr>Century Gothic</vt:lpstr>
      <vt:lpstr>Constantia</vt:lpstr>
      <vt:lpstr>Lucida Sans Unicode</vt:lpstr>
      <vt:lpstr>Merriweather Web</vt:lpstr>
      <vt:lpstr>Proxima Nova</vt:lpstr>
      <vt:lpstr>Segoe UI</vt:lpstr>
      <vt:lpstr>Symbol</vt:lpstr>
      <vt:lpstr>Tekton Pro Ext</vt:lpstr>
      <vt:lpstr>Tw Cen MT</vt:lpstr>
      <vt:lpstr>Wingdings</vt:lpstr>
      <vt:lpstr>Office Theme</vt:lpstr>
      <vt:lpstr>1_Office Theme</vt:lpstr>
      <vt:lpstr>Droplet</vt:lpstr>
      <vt:lpstr>2_Office Theme</vt:lpstr>
      <vt:lpstr>3_Office Theme</vt:lpstr>
      <vt:lpstr>4_Office Theme</vt:lpstr>
      <vt:lpstr>5_Office Theme</vt:lpstr>
      <vt:lpstr>6_Office Theme</vt:lpstr>
      <vt:lpstr>7_Office Theme</vt:lpstr>
      <vt:lpstr>Mesh</vt:lpstr>
      <vt:lpstr>Office Theme</vt:lpstr>
      <vt:lpstr>Klamath Basin  Collaborative  Monitoring Plan  Workshop   for a post-dam era</vt:lpstr>
      <vt:lpstr>Virtual participants:  Please leave web cameras on to facilitate discussion  Please use the chat to introduce yourself (name and affiliation)   In-person participants:  Please sign in on sheet  Please grab a name tag </vt:lpstr>
      <vt:lpstr>PowerPoint Presentation</vt:lpstr>
      <vt:lpstr>Why We are Here</vt:lpstr>
      <vt:lpstr>Why Now? </vt:lpstr>
      <vt:lpstr>Why Now? </vt:lpstr>
      <vt:lpstr>Planning Committee</vt:lpstr>
      <vt:lpstr>Timeline Process, Outcomes and Products</vt:lpstr>
      <vt:lpstr>Logistics</vt:lpstr>
      <vt:lpstr>Agenda</vt:lpstr>
      <vt:lpstr>PowerPoint Presentation</vt:lpstr>
      <vt:lpstr>PowerPoint Presentation</vt:lpstr>
      <vt:lpstr>Today's Meetings has IFRMP Roots</vt:lpstr>
      <vt:lpstr>IFRMP’s Central Question?</vt:lpstr>
      <vt:lpstr>PowerPoint Presentation</vt:lpstr>
      <vt:lpstr>Tier 1 Monitoring Activities</vt:lpstr>
      <vt:lpstr>PowerPoint Presentation</vt:lpstr>
      <vt:lpstr>Reporting Progress on IFRMP Goals &amp; Objectives Proposed “State of the Klamath Basin” report</vt:lpstr>
      <vt:lpstr>PowerPoint Presentation</vt:lpstr>
      <vt:lpstr>Bringing it all Together   Data Integration for Fisheries Research and Management Success  Klamath Basin Fisheries Collaborative</vt:lpstr>
      <vt:lpstr>Standardized Data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sucker monitoring in the Upper Klamath Basin</vt:lpstr>
      <vt:lpstr>PowerPoint Presentation</vt:lpstr>
      <vt:lpstr>Klamath basin collaborative monitoring plan</vt:lpstr>
      <vt:lpstr>PowerPoint Presentation</vt:lpstr>
      <vt:lpstr>Water</vt:lpstr>
      <vt:lpstr>Water</vt:lpstr>
      <vt:lpstr>Fish monitoring</vt:lpstr>
      <vt:lpstr>Fish monitoring</vt:lpstr>
      <vt:lpstr>Fish monitoring</vt:lpstr>
      <vt:lpstr>Back in 15 minutes</vt:lpstr>
      <vt:lpstr>PowerPoint Presentation</vt:lpstr>
      <vt:lpstr>PowerPoint Presentation</vt:lpstr>
      <vt:lpstr>Klamath basin collaborative monitoring plan</vt:lpstr>
      <vt:lpstr>PowerPoint Presentation</vt:lpstr>
      <vt:lpstr>Water Quality</vt:lpstr>
      <vt:lpstr>Fish Monitoring</vt:lpstr>
      <vt:lpstr>Mainstem Klamath Spawning Surveys</vt:lpstr>
      <vt:lpstr>Monitoring with SONAR  </vt:lpstr>
      <vt:lpstr>PowerPoint Presentation</vt:lpstr>
      <vt:lpstr>PowerPoint Presentation</vt:lpstr>
      <vt:lpstr>Fish Monitoring </vt:lpstr>
      <vt:lpstr>Fish Monitoring</vt:lpstr>
      <vt:lpstr>PowerPoint Presentation</vt:lpstr>
      <vt:lpstr>PowerPoint Presentation</vt:lpstr>
      <vt:lpstr>Current Fisheries Monitoring  Scott, Shasta, Bogus, Jenny,  Fall &amp; Shovel</vt:lpstr>
      <vt:lpstr>Adult Salmonid Monitoring</vt:lpstr>
      <vt:lpstr>Adult Salmonid Monitoring</vt:lpstr>
      <vt:lpstr>Adult Salmonid Monitoring</vt:lpstr>
      <vt:lpstr>Juvenile Salmonid Monitoring</vt:lpstr>
      <vt:lpstr>Juvenile Salmonid Monitoring</vt:lpstr>
      <vt:lpstr>Juvenile Salmonid Monitoring</vt:lpstr>
      <vt:lpstr>PowerPoint Presentation</vt:lpstr>
      <vt:lpstr>Scott Watershed Monitoring: Fish, Water &amp; Physical Process</vt:lpstr>
      <vt:lpstr>Fisheries: What Questions Are Being Addressed by Current Monitoring?</vt:lpstr>
      <vt:lpstr>Regulatory Considerations</vt:lpstr>
      <vt:lpstr>Fisheries: CDFW</vt:lpstr>
      <vt:lpstr>Fisheries: Scott River Watershed Council </vt:lpstr>
      <vt:lpstr>Fisheries: QVIR</vt:lpstr>
      <vt:lpstr>Fisheries: USFS, Water Trust, Amy Fingerle</vt:lpstr>
      <vt:lpstr>Fisheries: Data Gaps</vt:lpstr>
      <vt:lpstr>Water: What Questions are Being Addressed by Current Monitoring?</vt:lpstr>
      <vt:lpstr>Regulatory Considerations</vt:lpstr>
      <vt:lpstr>Water: Flow </vt:lpstr>
      <vt:lpstr>Water: Quality</vt:lpstr>
      <vt:lpstr>Water: Groundwater (WSE)</vt:lpstr>
      <vt:lpstr>Other Water Related Monitoring</vt:lpstr>
      <vt:lpstr>Water: Data Gaps</vt:lpstr>
      <vt:lpstr>Physical Processes and Other Parameters:</vt:lpstr>
      <vt:lpstr>Physical Processes</vt:lpstr>
      <vt:lpstr>Physical Processes: Data Gaps and Needs</vt:lpstr>
      <vt:lpstr>PowerPoint Presentation</vt:lpstr>
      <vt:lpstr>PowerPoint Presentation</vt:lpstr>
      <vt:lpstr>                                                Adult Fisheries Monitoring</vt:lpstr>
      <vt:lpstr>                                                Juvenile Fisheries Monitoring</vt:lpstr>
      <vt:lpstr>                                                Water Monitoring</vt:lpstr>
      <vt:lpstr>                                                Physical Monitoring</vt:lpstr>
      <vt:lpstr>Other Questions…</vt:lpstr>
      <vt:lpstr>Back AT 1:15</vt:lpstr>
      <vt:lpstr>Lunch Options</vt:lpstr>
      <vt:lpstr>PowerPoint Presentation</vt:lpstr>
      <vt:lpstr>PowerPoint Presentation</vt:lpstr>
      <vt:lpstr>Klamath River Program</vt:lpstr>
      <vt:lpstr>Klamath River Program Primary Objectives</vt:lpstr>
      <vt:lpstr>Klamath River Program 2025 Projects</vt:lpstr>
      <vt:lpstr>Juvenile Outmigrant rotary screw trap</vt:lpstr>
      <vt:lpstr>Eulachon eDNA Monitoring</vt:lpstr>
      <vt:lpstr>Thermal refugia</vt:lpstr>
      <vt:lpstr>Green sturgeon monitoring</vt:lpstr>
      <vt:lpstr> aquatic invertebrate dam removal monitoring</vt:lpstr>
      <vt:lpstr> Adult Salmonid Disease Monitoring</vt:lpstr>
      <vt:lpstr>PowerPoint Presentation</vt:lpstr>
      <vt:lpstr>PowerPoint Presentation</vt:lpstr>
      <vt:lpstr>McGarvey Non-Natal Coho Detections</vt:lpstr>
      <vt:lpstr>PowerPoint Presentation</vt:lpstr>
      <vt:lpstr>PowerPoint Presentation</vt:lpstr>
      <vt:lpstr>PowerPoint Presentation</vt:lpstr>
      <vt:lpstr>Handouts and Questions for Discussions </vt:lpstr>
      <vt:lpstr>PowerPoint Presentation</vt:lpstr>
      <vt:lpstr>Day 2 – May 15</vt:lpstr>
      <vt:lpstr>Timeline Process, Outcomes and Products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neilwardpdx@outlook.com</dc:creator>
  <cp:lastModifiedBy>Monica Diaz</cp:lastModifiedBy>
  <cp:revision>140</cp:revision>
  <dcterms:created xsi:type="dcterms:W3CDTF">2025-05-06T17:45:56Z</dcterms:created>
  <dcterms:modified xsi:type="dcterms:W3CDTF">2025-06-02T18:50:19Z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0x010100C95F2B04FA66984EA91714000227C403</vt:lpwstr>
  </property>
  <property fmtid="{D5CDD505-2E9C-101B-9397-08002B2CF9AE}" pid="3" name="MediaServiceImageTags">
    <vt:lpwstr/>
  </property>
</Properties>
</file>