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1990" r:id="rId5"/>
    <p:sldId id="1989" r:id="rId6"/>
    <p:sldId id="2015" r:id="rId7"/>
    <p:sldId id="306" r:id="rId8"/>
    <p:sldId id="2010" r:id="rId9"/>
    <p:sldId id="2027" r:id="rId10"/>
    <p:sldId id="2017" r:id="rId11"/>
    <p:sldId id="2020" r:id="rId12"/>
    <p:sldId id="2030" r:id="rId13"/>
    <p:sldId id="2001" r:id="rId14"/>
    <p:sldId id="2018" r:id="rId15"/>
    <p:sldId id="257" r:id="rId16"/>
    <p:sldId id="2021" r:id="rId17"/>
    <p:sldId id="2028" r:id="rId18"/>
    <p:sldId id="2029" r:id="rId19"/>
    <p:sldId id="2032" r:id="rId20"/>
    <p:sldId id="2022" r:id="rId21"/>
    <p:sldId id="2023" r:id="rId22"/>
    <p:sldId id="203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5FA"/>
    <a:srgbClr val="3E6093"/>
    <a:srgbClr val="0B6262"/>
    <a:srgbClr val="ECEBE9"/>
    <a:srgbClr val="ACC5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5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ca Diaz" userId="S::mdiaz@psmfc.org::2982e973-0b1c-4a01-97f7-01a32a5879dd" providerId="AD" clId="Web-{10CC3B60-FE54-D32E-C4D7-65C2F2790131}"/>
    <pc:docChg chg="addSld delSld modSld">
      <pc:chgData name="Monica Diaz" userId="S::mdiaz@psmfc.org::2982e973-0b1c-4a01-97f7-01a32a5879dd" providerId="AD" clId="Web-{10CC3B60-FE54-D32E-C4D7-65C2F2790131}" dt="2025-05-14T01:25:18.023" v="338" actId="20577"/>
      <pc:docMkLst>
        <pc:docMk/>
      </pc:docMkLst>
      <pc:sldChg chg="add">
        <pc:chgData name="Monica Diaz" userId="S::mdiaz@psmfc.org::2982e973-0b1c-4a01-97f7-01a32a5879dd" providerId="AD" clId="Web-{10CC3B60-FE54-D32E-C4D7-65C2F2790131}" dt="2025-05-14T00:52:24.066" v="13"/>
        <pc:sldMkLst>
          <pc:docMk/>
          <pc:sldMk cId="1291842835" sldId="257"/>
        </pc:sldMkLst>
      </pc:sldChg>
      <pc:sldChg chg="modSp">
        <pc:chgData name="Monica Diaz" userId="S::mdiaz@psmfc.org::2982e973-0b1c-4a01-97f7-01a32a5879dd" providerId="AD" clId="Web-{10CC3B60-FE54-D32E-C4D7-65C2F2790131}" dt="2025-05-14T00:47:51.110" v="11"/>
        <pc:sldMkLst>
          <pc:docMk/>
          <pc:sldMk cId="3181725973" sldId="306"/>
        </pc:sldMkLst>
        <pc:graphicFrameChg chg="mod modGraphic">
          <ac:chgData name="Monica Diaz" userId="S::mdiaz@psmfc.org::2982e973-0b1c-4a01-97f7-01a32a5879dd" providerId="AD" clId="Web-{10CC3B60-FE54-D32E-C4D7-65C2F2790131}" dt="2025-05-14T00:47:51.110" v="11"/>
          <ac:graphicFrameMkLst>
            <pc:docMk/>
            <pc:sldMk cId="3181725973" sldId="306"/>
            <ac:graphicFrameMk id="4" creationId="{0D4C1501-A778-2A43-EB5E-C53649B39A43}"/>
          </ac:graphicFrameMkLst>
        </pc:graphicFrameChg>
      </pc:sldChg>
      <pc:sldChg chg="modSp">
        <pc:chgData name="Monica Diaz" userId="S::mdiaz@psmfc.org::2982e973-0b1c-4a01-97f7-01a32a5879dd" providerId="AD" clId="Web-{10CC3B60-FE54-D32E-C4D7-65C2F2790131}" dt="2025-05-14T01:14:54.642" v="58" actId="20577"/>
        <pc:sldMkLst>
          <pc:docMk/>
          <pc:sldMk cId="3558436442" sldId="2020"/>
        </pc:sldMkLst>
        <pc:spChg chg="mod">
          <ac:chgData name="Monica Diaz" userId="S::mdiaz@psmfc.org::2982e973-0b1c-4a01-97f7-01a32a5879dd" providerId="AD" clId="Web-{10CC3B60-FE54-D32E-C4D7-65C2F2790131}" dt="2025-05-14T01:14:54.642" v="58" actId="20577"/>
          <ac:spMkLst>
            <pc:docMk/>
            <pc:sldMk cId="3558436442" sldId="2020"/>
            <ac:spMk id="3" creationId="{6FEE8D45-B043-996D-E3BB-AE14A915C6ED}"/>
          </ac:spMkLst>
        </pc:spChg>
      </pc:sldChg>
      <pc:sldChg chg="addSp delSp modSp new">
        <pc:chgData name="Monica Diaz" userId="S::mdiaz@psmfc.org::2982e973-0b1c-4a01-97f7-01a32a5879dd" providerId="AD" clId="Web-{10CC3B60-FE54-D32E-C4D7-65C2F2790131}" dt="2025-05-14T01:13:19.500" v="34" actId="14100"/>
        <pc:sldMkLst>
          <pc:docMk/>
          <pc:sldMk cId="438737016" sldId="2030"/>
        </pc:sldMkLst>
        <pc:spChg chg="mod">
          <ac:chgData name="Monica Diaz" userId="S::mdiaz@psmfc.org::2982e973-0b1c-4a01-97f7-01a32a5879dd" providerId="AD" clId="Web-{10CC3B60-FE54-D32E-C4D7-65C2F2790131}" dt="2025-05-14T01:13:11.500" v="32" actId="20577"/>
          <ac:spMkLst>
            <pc:docMk/>
            <pc:sldMk cId="438737016" sldId="2030"/>
            <ac:spMk id="2" creationId="{4D134593-C4B2-5A65-ECA3-F33D085FF633}"/>
          </ac:spMkLst>
        </pc:spChg>
        <pc:spChg chg="mod">
          <ac:chgData name="Monica Diaz" userId="S::mdiaz@psmfc.org::2982e973-0b1c-4a01-97f7-01a32a5879dd" providerId="AD" clId="Web-{10CC3B60-FE54-D32E-C4D7-65C2F2790131}" dt="2025-05-14T01:13:05.750" v="30" actId="1076"/>
          <ac:spMkLst>
            <pc:docMk/>
            <pc:sldMk cId="438737016" sldId="2030"/>
            <ac:spMk id="3" creationId="{3C6EB2D8-071C-A3E3-6FDE-1415F546771E}"/>
          </ac:spMkLst>
        </pc:spChg>
        <pc:spChg chg="del">
          <ac:chgData name="Monica Diaz" userId="S::mdiaz@psmfc.org::2982e973-0b1c-4a01-97f7-01a32a5879dd" providerId="AD" clId="Web-{10CC3B60-FE54-D32E-C4D7-65C2F2790131}" dt="2025-05-14T01:12:34.890" v="16"/>
          <ac:spMkLst>
            <pc:docMk/>
            <pc:sldMk cId="438737016" sldId="2030"/>
            <ac:spMk id="4" creationId="{27A29892-18E7-D5C9-B02C-96C636759C7C}"/>
          </ac:spMkLst>
        </pc:spChg>
        <pc:picChg chg="add mod ord">
          <ac:chgData name="Monica Diaz" userId="S::mdiaz@psmfc.org::2982e973-0b1c-4a01-97f7-01a32a5879dd" providerId="AD" clId="Web-{10CC3B60-FE54-D32E-C4D7-65C2F2790131}" dt="2025-05-14T01:13:19.500" v="34" actId="14100"/>
          <ac:picMkLst>
            <pc:docMk/>
            <pc:sldMk cId="438737016" sldId="2030"/>
            <ac:picMk id="5" creationId="{969501E8-0C56-B238-958C-27CDB048A0E4}"/>
          </ac:picMkLst>
        </pc:picChg>
      </pc:sldChg>
      <pc:sldChg chg="new del">
        <pc:chgData name="Monica Diaz" userId="S::mdiaz@psmfc.org::2982e973-0b1c-4a01-97f7-01a32a5879dd" providerId="AD" clId="Web-{10CC3B60-FE54-D32E-C4D7-65C2F2790131}" dt="2025-05-14T00:52:26.504" v="14"/>
        <pc:sldMkLst>
          <pc:docMk/>
          <pc:sldMk cId="1157194597" sldId="2030"/>
        </pc:sldMkLst>
      </pc:sldChg>
      <pc:sldChg chg="addSp delSp modSp new">
        <pc:chgData name="Monica Diaz" userId="S::mdiaz@psmfc.org::2982e973-0b1c-4a01-97f7-01a32a5879dd" providerId="AD" clId="Web-{10CC3B60-FE54-D32E-C4D7-65C2F2790131}" dt="2025-05-14T01:18:13.800" v="76" actId="1076"/>
        <pc:sldMkLst>
          <pc:docMk/>
          <pc:sldMk cId="1301585005" sldId="2031"/>
        </pc:sldMkLst>
        <pc:spChg chg="mod">
          <ac:chgData name="Monica Diaz" userId="S::mdiaz@psmfc.org::2982e973-0b1c-4a01-97f7-01a32a5879dd" providerId="AD" clId="Web-{10CC3B60-FE54-D32E-C4D7-65C2F2790131}" dt="2025-05-14T01:17:52.143" v="62" actId="20577"/>
          <ac:spMkLst>
            <pc:docMk/>
            <pc:sldMk cId="1301585005" sldId="2031"/>
            <ac:spMk id="2" creationId="{9A1E4ABD-4C06-C81C-B070-5D5FA06BBB7F}"/>
          </ac:spMkLst>
        </pc:spChg>
        <pc:spChg chg="del mod">
          <ac:chgData name="Monica Diaz" userId="S::mdiaz@psmfc.org::2982e973-0b1c-4a01-97f7-01a32a5879dd" providerId="AD" clId="Web-{10CC3B60-FE54-D32E-C4D7-65C2F2790131}" dt="2025-05-14T01:18:09.112" v="75"/>
          <ac:spMkLst>
            <pc:docMk/>
            <pc:sldMk cId="1301585005" sldId="2031"/>
            <ac:spMk id="3" creationId="{E5EE283A-A3BC-13FB-FDC4-2F8369AE6A0D}"/>
          </ac:spMkLst>
        </pc:spChg>
        <pc:spChg chg="add mod">
          <ac:chgData name="Monica Diaz" userId="S::mdiaz@psmfc.org::2982e973-0b1c-4a01-97f7-01a32a5879dd" providerId="AD" clId="Web-{10CC3B60-FE54-D32E-C4D7-65C2F2790131}" dt="2025-05-14T01:18:00.971" v="73" actId="20577"/>
          <ac:spMkLst>
            <pc:docMk/>
            <pc:sldMk cId="1301585005" sldId="2031"/>
            <ac:spMk id="4" creationId="{D88D4FF5-97DF-C509-1E3E-9A2639F8E07C}"/>
          </ac:spMkLst>
        </pc:spChg>
        <pc:spChg chg="add mod">
          <ac:chgData name="Monica Diaz" userId="S::mdiaz@psmfc.org::2982e973-0b1c-4a01-97f7-01a32a5879dd" providerId="AD" clId="Web-{10CC3B60-FE54-D32E-C4D7-65C2F2790131}" dt="2025-05-14T01:18:13.800" v="76" actId="1076"/>
          <ac:spMkLst>
            <pc:docMk/>
            <pc:sldMk cId="1301585005" sldId="2031"/>
            <ac:spMk id="5" creationId="{D7036E04-3B8D-8500-A363-E6E2B3656443}"/>
          </ac:spMkLst>
        </pc:spChg>
      </pc:sldChg>
      <pc:sldChg chg="modSp new">
        <pc:chgData name="Monica Diaz" userId="S::mdiaz@psmfc.org::2982e973-0b1c-4a01-97f7-01a32a5879dd" providerId="AD" clId="Web-{10CC3B60-FE54-D32E-C4D7-65C2F2790131}" dt="2025-05-14T01:25:18.023" v="338" actId="20577"/>
        <pc:sldMkLst>
          <pc:docMk/>
          <pc:sldMk cId="2004225228" sldId="2032"/>
        </pc:sldMkLst>
        <pc:spChg chg="mod">
          <ac:chgData name="Monica Diaz" userId="S::mdiaz@psmfc.org::2982e973-0b1c-4a01-97f7-01a32a5879dd" providerId="AD" clId="Web-{10CC3B60-FE54-D32E-C4D7-65C2F2790131}" dt="2025-05-14T01:20:12.223" v="96" actId="20577"/>
          <ac:spMkLst>
            <pc:docMk/>
            <pc:sldMk cId="2004225228" sldId="2032"/>
            <ac:spMk id="2" creationId="{91923379-8A9D-E8BA-9E07-4793F2DD3D39}"/>
          </ac:spMkLst>
        </pc:spChg>
        <pc:spChg chg="mod">
          <ac:chgData name="Monica Diaz" userId="S::mdiaz@psmfc.org::2982e973-0b1c-4a01-97f7-01a32a5879dd" providerId="AD" clId="Web-{10CC3B60-FE54-D32E-C4D7-65C2F2790131}" dt="2025-05-14T01:25:18.023" v="338" actId="20577"/>
          <ac:spMkLst>
            <pc:docMk/>
            <pc:sldMk cId="2004225228" sldId="2032"/>
            <ac:spMk id="3" creationId="{941C3755-36D3-A12A-E0FA-5055711EB97D}"/>
          </ac:spMkLst>
        </pc:spChg>
      </pc:sldChg>
    </pc:docChg>
  </pc:docChgLst>
  <pc:docChgLst>
    <pc:chgData name="Nancy Leonard" userId="S::nleonard@psmfc.org::e01ed04c-f784-4cbc-88fe-a7a978a2c162" providerId="AD" clId="Web-{6BA5BB77-21FE-4811-8BC0-A321420880B0}"/>
    <pc:docChg chg="modSld">
      <pc:chgData name="Nancy Leonard" userId="S::nleonard@psmfc.org::e01ed04c-f784-4cbc-88fe-a7a978a2c162" providerId="AD" clId="Web-{6BA5BB77-21FE-4811-8BC0-A321420880B0}" dt="2025-05-16T18:54:48.379" v="44"/>
      <pc:docMkLst>
        <pc:docMk/>
      </pc:docMkLst>
      <pc:sldChg chg="modNotes">
        <pc:chgData name="Nancy Leonard" userId="S::nleonard@psmfc.org::e01ed04c-f784-4cbc-88fe-a7a978a2c162" providerId="AD" clId="Web-{6BA5BB77-21FE-4811-8BC0-A321420880B0}" dt="2025-05-16T18:54:48.379" v="44"/>
        <pc:sldMkLst>
          <pc:docMk/>
          <pc:sldMk cId="1291842835" sldId="257"/>
        </pc:sldMkLst>
      </pc:sldChg>
    </pc:docChg>
  </pc:docChgLst>
  <pc:docChgLst>
    <pc:chgData name="Nancy Leonard" userId="48a1fa8b-b713-42ed-b4cb-7e1e99c3e08f" providerId="ADAL" clId="{F7373D05-A410-4E18-A9F5-BF453E5A9236}"/>
    <pc:docChg chg="addSld delSld modSld">
      <pc:chgData name="Nancy Leonard" userId="48a1fa8b-b713-42ed-b4cb-7e1e99c3e08f" providerId="ADAL" clId="{F7373D05-A410-4E18-A9F5-BF453E5A9236}" dt="2025-05-12T23:48:52.408" v="13" actId="20577"/>
      <pc:docMkLst>
        <pc:docMk/>
      </pc:docMkLst>
      <pc:sldChg chg="del">
        <pc:chgData name="Nancy Leonard" userId="48a1fa8b-b713-42ed-b4cb-7e1e99c3e08f" providerId="ADAL" clId="{F7373D05-A410-4E18-A9F5-BF453E5A9236}" dt="2025-05-12T23:47:49.561" v="7" actId="2696"/>
        <pc:sldMkLst>
          <pc:docMk/>
          <pc:sldMk cId="1844110431" sldId="318"/>
        </pc:sldMkLst>
      </pc:sldChg>
      <pc:sldChg chg="modSp">
        <pc:chgData name="Nancy Leonard" userId="48a1fa8b-b713-42ed-b4cb-7e1e99c3e08f" providerId="ADAL" clId="{F7373D05-A410-4E18-A9F5-BF453E5A9236}" dt="2025-05-12T23:48:52.408" v="13" actId="20577"/>
        <pc:sldMkLst>
          <pc:docMk/>
          <pc:sldMk cId="0" sldId="1989"/>
        </pc:sldMkLst>
        <pc:spChg chg="mod">
          <ac:chgData name="Nancy Leonard" userId="48a1fa8b-b713-42ed-b4cb-7e1e99c3e08f" providerId="ADAL" clId="{F7373D05-A410-4E18-A9F5-BF453E5A9236}" dt="2025-05-12T23:48:52.408" v="13" actId="20577"/>
          <ac:spMkLst>
            <pc:docMk/>
            <pc:sldMk cId="0" sldId="1989"/>
            <ac:spMk id="1056" creationId="{00000000-0000-0000-0000-000000000000}"/>
          </ac:spMkLst>
        </pc:spChg>
      </pc:sldChg>
      <pc:sldChg chg="modSp">
        <pc:chgData name="Nancy Leonard" userId="48a1fa8b-b713-42ed-b4cb-7e1e99c3e08f" providerId="ADAL" clId="{F7373D05-A410-4E18-A9F5-BF453E5A9236}" dt="2025-05-12T23:46:35.156" v="3" actId="2711"/>
        <pc:sldMkLst>
          <pc:docMk/>
          <pc:sldMk cId="3558436442" sldId="2020"/>
        </pc:sldMkLst>
        <pc:spChg chg="mod">
          <ac:chgData name="Nancy Leonard" userId="48a1fa8b-b713-42ed-b4cb-7e1e99c3e08f" providerId="ADAL" clId="{F7373D05-A410-4E18-A9F5-BF453E5A9236}" dt="2025-05-12T23:46:35.156" v="3" actId="2711"/>
          <ac:spMkLst>
            <pc:docMk/>
            <pc:sldMk cId="3558436442" sldId="2020"/>
            <ac:spMk id="3" creationId="{6FEE8D45-B043-996D-E3BB-AE14A915C6ED}"/>
          </ac:spMkLst>
        </pc:spChg>
      </pc:sldChg>
      <pc:sldChg chg="modSp">
        <pc:chgData name="Nancy Leonard" userId="48a1fa8b-b713-42ed-b4cb-7e1e99c3e08f" providerId="ADAL" clId="{F7373D05-A410-4E18-A9F5-BF453E5A9236}" dt="2025-05-12T23:47:41.197" v="5" actId="207"/>
        <pc:sldMkLst>
          <pc:docMk/>
          <pc:sldMk cId="308527954" sldId="2027"/>
        </pc:sldMkLst>
        <pc:spChg chg="mod">
          <ac:chgData name="Nancy Leonard" userId="48a1fa8b-b713-42ed-b4cb-7e1e99c3e08f" providerId="ADAL" clId="{F7373D05-A410-4E18-A9F5-BF453E5A9236}" dt="2025-05-12T23:47:41.197" v="5" actId="207"/>
          <ac:spMkLst>
            <pc:docMk/>
            <pc:sldMk cId="308527954" sldId="2027"/>
            <ac:spMk id="16" creationId="{B10727DF-4003-B942-785F-0D73CDB444B9}"/>
          </ac:spMkLst>
        </pc:spChg>
        <pc:spChg chg="mod">
          <ac:chgData name="Nancy Leonard" userId="48a1fa8b-b713-42ed-b4cb-7e1e99c3e08f" providerId="ADAL" clId="{F7373D05-A410-4E18-A9F5-BF453E5A9236}" dt="2025-05-12T23:47:41.197" v="5" actId="207"/>
          <ac:spMkLst>
            <pc:docMk/>
            <pc:sldMk cId="308527954" sldId="2027"/>
            <ac:spMk id="20" creationId="{3BB5B8C4-D784-53F1-F5BE-AE51767B7CF2}"/>
          </ac:spMkLst>
        </pc:spChg>
        <pc:spChg chg="mod">
          <ac:chgData name="Nancy Leonard" userId="48a1fa8b-b713-42ed-b4cb-7e1e99c3e08f" providerId="ADAL" clId="{F7373D05-A410-4E18-A9F5-BF453E5A9236}" dt="2025-05-12T23:47:41.197" v="5" actId="207"/>
          <ac:spMkLst>
            <pc:docMk/>
            <pc:sldMk cId="308527954" sldId="2027"/>
            <ac:spMk id="21" creationId="{4218CD4D-BDBD-7989-82D9-B0109DA23819}"/>
          </ac:spMkLst>
        </pc:spChg>
        <pc:spChg chg="mod">
          <ac:chgData name="Nancy Leonard" userId="48a1fa8b-b713-42ed-b4cb-7e1e99c3e08f" providerId="ADAL" clId="{F7373D05-A410-4E18-A9F5-BF453E5A9236}" dt="2025-05-12T23:47:41.197" v="5" actId="207"/>
          <ac:spMkLst>
            <pc:docMk/>
            <pc:sldMk cId="308527954" sldId="2027"/>
            <ac:spMk id="22" creationId="{3BED8BB5-8091-B93A-FF00-2ACF39280BAF}"/>
          </ac:spMkLst>
        </pc:spChg>
        <pc:spChg chg="mod">
          <ac:chgData name="Nancy Leonard" userId="48a1fa8b-b713-42ed-b4cb-7e1e99c3e08f" providerId="ADAL" clId="{F7373D05-A410-4E18-A9F5-BF453E5A9236}" dt="2025-05-12T23:47:41.197" v="5" actId="207"/>
          <ac:spMkLst>
            <pc:docMk/>
            <pc:sldMk cId="308527954" sldId="2027"/>
            <ac:spMk id="23" creationId="{2525914A-5277-F09E-DD5F-44408416D20E}"/>
          </ac:spMkLst>
        </pc:spChg>
        <pc:spChg chg="mod">
          <ac:chgData name="Nancy Leonard" userId="48a1fa8b-b713-42ed-b4cb-7e1e99c3e08f" providerId="ADAL" clId="{F7373D05-A410-4E18-A9F5-BF453E5A9236}" dt="2025-05-12T23:47:41.197" v="5" actId="207"/>
          <ac:spMkLst>
            <pc:docMk/>
            <pc:sldMk cId="308527954" sldId="2027"/>
            <ac:spMk id="24" creationId="{9C5D4738-A532-9580-4835-E5BF2CA30788}"/>
          </ac:spMkLst>
        </pc:spChg>
        <pc:spChg chg="mod">
          <ac:chgData name="Nancy Leonard" userId="48a1fa8b-b713-42ed-b4cb-7e1e99c3e08f" providerId="ADAL" clId="{F7373D05-A410-4E18-A9F5-BF453E5A9236}" dt="2025-05-12T23:47:41.197" v="5" actId="207"/>
          <ac:spMkLst>
            <pc:docMk/>
            <pc:sldMk cId="308527954" sldId="2027"/>
            <ac:spMk id="27" creationId="{078400CA-B046-CCAB-75F9-DBADE526B5E4}"/>
          </ac:spMkLst>
        </pc:spChg>
        <pc:spChg chg="mod">
          <ac:chgData name="Nancy Leonard" userId="48a1fa8b-b713-42ed-b4cb-7e1e99c3e08f" providerId="ADAL" clId="{F7373D05-A410-4E18-A9F5-BF453E5A9236}" dt="2025-05-12T23:47:41.197" v="5" actId="207"/>
          <ac:spMkLst>
            <pc:docMk/>
            <pc:sldMk cId="308527954" sldId="2027"/>
            <ac:spMk id="28" creationId="{FEB7EC4C-F7E7-1C8D-C59C-9F6B0BCA584F}"/>
          </ac:spMkLst>
        </pc:spChg>
      </pc:sldChg>
      <pc:sldChg chg="modSp">
        <pc:chgData name="Nancy Leonard" userId="48a1fa8b-b713-42ed-b4cb-7e1e99c3e08f" providerId="ADAL" clId="{F7373D05-A410-4E18-A9F5-BF453E5A9236}" dt="2025-05-12T23:46:17.637" v="2" actId="255"/>
        <pc:sldMkLst>
          <pc:docMk/>
          <pc:sldMk cId="4246015272" sldId="2028"/>
        </pc:sldMkLst>
        <pc:spChg chg="mod">
          <ac:chgData name="Nancy Leonard" userId="48a1fa8b-b713-42ed-b4cb-7e1e99c3e08f" providerId="ADAL" clId="{F7373D05-A410-4E18-A9F5-BF453E5A9236}" dt="2025-05-12T23:46:17.637" v="2" actId="255"/>
          <ac:spMkLst>
            <pc:docMk/>
            <pc:sldMk cId="4246015272" sldId="2028"/>
            <ac:spMk id="3" creationId="{8C90B966-199D-2A00-3024-04D29EA79F86}"/>
          </ac:spMkLst>
        </pc:spChg>
      </pc:sldChg>
      <pc:sldChg chg="add">
        <pc:chgData name="Nancy Leonard" userId="48a1fa8b-b713-42ed-b4cb-7e1e99c3e08f" providerId="ADAL" clId="{F7373D05-A410-4E18-A9F5-BF453E5A9236}" dt="2025-05-12T23:47:47.514" v="6"/>
        <pc:sldMkLst>
          <pc:docMk/>
          <pc:sldMk cId="467126432" sldId="2029"/>
        </pc:sldMkLst>
      </pc:sldChg>
    </pc:docChg>
  </pc:docChgLst>
  <pc:docChgLst>
    <pc:chgData name="bruce@essexpartnership.com" userId="S::urn:spo:guest#bruce@essexpartnership.com::" providerId="AD" clId="Web-{9DEFF899-C8BB-03BE-96E3-6A161E2455F8}"/>
    <pc:docChg chg="addSld delSld modSld">
      <pc:chgData name="bruce@essexpartnership.com" userId="S::urn:spo:guest#bruce@essexpartnership.com::" providerId="AD" clId="Web-{9DEFF899-C8BB-03BE-96E3-6A161E2455F8}" dt="2025-05-12T22:53:19.669" v="139"/>
      <pc:docMkLst>
        <pc:docMk/>
      </pc:docMkLst>
      <pc:sldChg chg="del">
        <pc:chgData name="bruce@essexpartnership.com" userId="S::urn:spo:guest#bruce@essexpartnership.com::" providerId="AD" clId="Web-{9DEFF899-C8BB-03BE-96E3-6A161E2455F8}" dt="2025-05-12T22:48:28.365" v="63"/>
        <pc:sldMkLst>
          <pc:docMk/>
          <pc:sldMk cId="937972020" sldId="2016"/>
        </pc:sldMkLst>
      </pc:sldChg>
      <pc:sldChg chg="del">
        <pc:chgData name="bruce@essexpartnership.com" userId="S::urn:spo:guest#bruce@essexpartnership.com::" providerId="AD" clId="Web-{9DEFF899-C8BB-03BE-96E3-6A161E2455F8}" dt="2025-05-12T22:44:30.874" v="0"/>
        <pc:sldMkLst>
          <pc:docMk/>
          <pc:sldMk cId="1631136604" sldId="2019"/>
        </pc:sldMkLst>
      </pc:sldChg>
      <pc:sldChg chg="modSp">
        <pc:chgData name="bruce@essexpartnership.com" userId="S::urn:spo:guest#bruce@essexpartnership.com::" providerId="AD" clId="Web-{9DEFF899-C8BB-03BE-96E3-6A161E2455F8}" dt="2025-05-12T22:48:16.958" v="62" actId="20577"/>
        <pc:sldMkLst>
          <pc:docMk/>
          <pc:sldMk cId="3558436442" sldId="2020"/>
        </pc:sldMkLst>
        <pc:spChg chg="mod">
          <ac:chgData name="bruce@essexpartnership.com" userId="S::urn:spo:guest#bruce@essexpartnership.com::" providerId="AD" clId="Web-{9DEFF899-C8BB-03BE-96E3-6A161E2455F8}" dt="2025-05-12T22:45:21.594" v="10" actId="20577"/>
          <ac:spMkLst>
            <pc:docMk/>
            <pc:sldMk cId="3558436442" sldId="2020"/>
            <ac:spMk id="2" creationId="{030A204A-9F62-1E23-3DAF-F35F39B6655C}"/>
          </ac:spMkLst>
        </pc:spChg>
        <pc:spChg chg="mod">
          <ac:chgData name="bruce@essexpartnership.com" userId="S::urn:spo:guest#bruce@essexpartnership.com::" providerId="AD" clId="Web-{9DEFF899-C8BB-03BE-96E3-6A161E2455F8}" dt="2025-05-12T22:48:16.958" v="62" actId="20577"/>
          <ac:spMkLst>
            <pc:docMk/>
            <pc:sldMk cId="3558436442" sldId="2020"/>
            <ac:spMk id="3" creationId="{6FEE8D45-B043-996D-E3BB-AE14A915C6ED}"/>
          </ac:spMkLst>
        </pc:spChg>
      </pc:sldChg>
      <pc:sldChg chg="del">
        <pc:chgData name="bruce@essexpartnership.com" userId="S::urn:spo:guest#bruce@essexpartnership.com::" providerId="AD" clId="Web-{9DEFF899-C8BB-03BE-96E3-6A161E2455F8}" dt="2025-05-12T22:53:19.669" v="139"/>
        <pc:sldMkLst>
          <pc:docMk/>
          <pc:sldMk cId="3643738634" sldId="2024"/>
        </pc:sldMkLst>
      </pc:sldChg>
      <pc:sldChg chg="modSp new">
        <pc:chgData name="bruce@essexpartnership.com" userId="S::urn:spo:guest#bruce@essexpartnership.com::" providerId="AD" clId="Web-{9DEFF899-C8BB-03BE-96E3-6A161E2455F8}" dt="2025-05-12T22:53:04.887" v="138" actId="20577"/>
        <pc:sldMkLst>
          <pc:docMk/>
          <pc:sldMk cId="4246015272" sldId="2028"/>
        </pc:sldMkLst>
        <pc:spChg chg="mod">
          <ac:chgData name="bruce@essexpartnership.com" userId="S::urn:spo:guest#bruce@essexpartnership.com::" providerId="AD" clId="Web-{9DEFF899-C8BB-03BE-96E3-6A161E2455F8}" dt="2025-05-12T22:51:05.618" v="89" actId="20577"/>
          <ac:spMkLst>
            <pc:docMk/>
            <pc:sldMk cId="4246015272" sldId="2028"/>
            <ac:spMk id="2" creationId="{A6E0AEFD-8BF3-632B-5E3C-2DC8BA54A2D0}"/>
          </ac:spMkLst>
        </pc:spChg>
        <pc:spChg chg="mod">
          <ac:chgData name="bruce@essexpartnership.com" userId="S::urn:spo:guest#bruce@essexpartnership.com::" providerId="AD" clId="Web-{9DEFF899-C8BB-03BE-96E3-6A161E2455F8}" dt="2025-05-12T22:53:04.887" v="138" actId="20577"/>
          <ac:spMkLst>
            <pc:docMk/>
            <pc:sldMk cId="4246015272" sldId="2028"/>
            <ac:spMk id="3" creationId="{8C90B966-199D-2A00-3024-04D29EA79F8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9C661-F6F9-45F6-8200-DD375CC65643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ED563-A5C0-4DB5-A6F7-A65A3A91E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03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s.microsoft.com/l/meetup-join/19%3ameeting_ZjMyNzAwY2EtNWE4MC00YzNmLTgyYTgtNTFiNmI1YTdmNWU0%40thread.v2/0?context=%7b%22Tid%22%3a%221c3c2c8b-5254-43af-8bdb-68ba2e8d77c8%22%2c%22Oid%22%3a%22e01ed04c-f784-4cbc-88fe-a7a978a2c162%22%7d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tel:+12073870436,,843358102" TargetMode="External"/><Relationship Id="rId5" Type="http://schemas.openxmlformats.org/officeDocument/2006/relationships/hyperlink" Target="https://www.microsoft.com/microsoft-teams/join-a-meeting" TargetMode="External"/><Relationship Id="rId4" Type="http://schemas.openxmlformats.org/officeDocument/2006/relationships/hyperlink" Target="https://www.microsoft.com/en-us/microsoft-teams/download-app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BRUCE</a:t>
            </a:r>
          </a:p>
          <a:p>
            <a:r>
              <a:rPr lang="en-US" dirty="0"/>
              <a:t>Wood River Wetland-, Klamath County Oregon (USFWS 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0D607-9BA8-426F-B97B-C91D74D9A6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18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8B10E-9F57-81E2-AEC1-AB9AC598C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DAAA75-8DD2-4E5A-AD75-B9B593A3BE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2332A8-D68C-7F65-2E25-AECD8F90E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BRUCE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DD187-C46A-65AE-1614-3E7E69B717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0D607-9BA8-426F-B97B-C91D74D9A6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59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May</a:t>
            </a:r>
            <a:r>
              <a:rPr lang="en-US" dirty="0"/>
              <a:t> 14-15, 2025 Workshop's Potential monitoring criteria (1) What fish species are we most concerned about monitoring their status and trend? (2) Which factors are limiting / impacting the target fish species that we need to monitor? (3) What monitoring approach would inform broad scale assessments or inform population/stock level assessments? (4) Are these data informing shared management questions or critical uncertainties?</a:t>
            </a:r>
            <a:endParaRPr lang="en-US"/>
          </a:p>
          <a:p>
            <a:endParaRPr lang="en-US" dirty="0">
              <a:latin typeface="Aptos" panose="02110004020202020204"/>
              <a:ea typeface="Calibri"/>
              <a:cs typeface="Calibri"/>
            </a:endParaRPr>
          </a:p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ED563-A5C0-4DB5-A6F7-A65A3A91EF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75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B7D12-6593-5A23-F82C-2C7731EEC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4DA1A5-D1A9-0995-51DF-5031A15987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B3D51C-6862-435E-2836-2AB3CD6E56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BRUCE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61FF9-6C05-1463-C913-CB37ED09DD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0D607-9BA8-426F-B97B-C91D74D9A6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36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BRUCE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Lost River and Tule Lake (USFWS 2011)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0D607-9BA8-426F-B97B-C91D74D9A6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98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8F207-8A2E-937C-3BF1-65C0059A5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B5657A-7D59-29E7-ADA9-68C61390CA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310577-D052-8B10-32CC-4546CA89D0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BRUCE</a:t>
            </a:r>
          </a:p>
          <a:p>
            <a:endParaRPr lang="en-US" dirty="0"/>
          </a:p>
          <a:p>
            <a:r>
              <a:rPr lang="en-US" dirty="0"/>
              <a:t>Trinity River flowing in Northern California (USFWS 2009)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047C8-4E44-7BFC-0218-C2D6E4DB74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0D607-9BA8-426F-B97B-C91D74D9A63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E706E-1B8D-1556-C2AA-E11E79125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F64CC1-C169-C7DF-EFDA-7C2FAFC38A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7BD023-B651-2261-F114-C49F11B230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BRUCE:  get your lunch and reconvene at 1pm</a:t>
            </a:r>
          </a:p>
          <a:p>
            <a:endParaRPr lang="en-US" dirty="0"/>
          </a:p>
          <a:p>
            <a:r>
              <a:rPr lang="en-US" dirty="0"/>
              <a:t>Williamson River headwaters in Oregon (USFWS 2011)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0A698-7AF0-2CEC-6239-6ACF616CAA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0D607-9BA8-426F-B97B-C91D74D9A63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69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4" name="Google Shape;104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tabLst/>
              <a:defRPr/>
            </a:pPr>
            <a:r>
              <a:rPr lang="en-US" dirty="0"/>
              <a:t>BRUCE</a:t>
            </a: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Betsy :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Restrooms 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etc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 UP- ask for input! 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Owl is sound sensitive, 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Recording for note taking purposes.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1200" b="0" i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Powerpoint</a:t>
            </a:r>
            <a: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slides available after meeting,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participation encouragement,  MAP virtual option (link in CHAT), Use CHAT for input or RAISE HAND to speak</a:t>
            </a:r>
            <a:endParaRPr sz="1200" b="0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dirty="0"/>
              <a:t>Show of hands for dinner adjust reservation</a:t>
            </a:r>
            <a:endParaRPr dirty="0"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Lunches will arrive by noon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200" b="0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Microsoft Teams meeting for Day 1 and Day 2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Join on your computer, mobile app or room device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join the meeting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Meeting ID: 244 372 893 378</a:t>
            </a:r>
            <a:b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Passcode: SN2K5a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Download Teams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| 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Join on the web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call in (audio only)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+1 207-387-0436,,843358102#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 United States, Portland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Phone Conference ID: 843 358 102#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dirty="0"/>
          </a:p>
        </p:txBody>
      </p:sp>
      <p:sp>
        <p:nvSpPr>
          <p:cNvPr id="1045" name="Google Shape;1045;p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FD836-9E99-37FC-E22D-47DE3BAD2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2105C0-3337-5CA7-FAC7-FECD14ACB0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047893-A9AE-1A46-2E5C-41ECF3B6C8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BRUCE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C97A4-C764-E74D-C8B0-289F179090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0D607-9BA8-426F-B97B-C91D74D9A6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21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BRUCE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ED563-A5C0-4DB5-A6F7-A65A3A91EF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47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87051-0DC6-0F62-5B44-74458F4FD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B68C15-3434-4303-84F2-F58DF9A826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C58E51-7B0E-247C-7D09-729AB73351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BRUCE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F5D0E-EC9D-C414-59DC-5BD04C29DA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0D607-9BA8-426F-B97B-C91D74D9A6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19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BRUCE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Lost River and Tule Lake (USFWS 2011)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0D607-9BA8-426F-B97B-C91D74D9A6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03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B218C-E370-830E-1982-65B0A50C4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CA106C-26EE-4210-8D1B-55F67A74F2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77F9AD-00EE-0026-B9E1-7F26E57BFF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BRUCE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6425C-FFD3-94D1-84CA-61FF69451E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0D607-9BA8-426F-B97B-C91D74D9A6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8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BRUCE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ED563-A5C0-4DB5-A6F7-A65A3A91EF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33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BRUCE</a:t>
            </a:r>
          </a:p>
          <a:p>
            <a:endParaRPr lang="en-US" dirty="0"/>
          </a:p>
          <a:p>
            <a:r>
              <a:rPr lang="en-US" dirty="0"/>
              <a:t>Coho salmon spawning in the Salmon River (USFWS 2015)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ED563-A5C0-4DB5-A6F7-A65A3A91EF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26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FAE12-177A-14CD-6963-5C30614F2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8C3520-F4B1-1BF0-4391-D37C51C28B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03F7A-BBF9-349E-953F-B2BDCE0EF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A0A4-80DC-46F8-93C5-C830217368B8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94B06-D317-3F22-144F-0C4DAE54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6CDBA-DCEB-86A8-25A2-1BE413A34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8B742-E91A-4A7C-8010-573B3EE57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44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22C98-F8B8-E189-7ECB-307342F11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DDEC20-FB67-714F-3282-8EAE6E598D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1781D-7789-7EB1-A1AA-33657EB39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A0A4-80DC-46F8-93C5-C830217368B8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1EC77-C886-3F11-CA7A-E05072356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C17B7-FB60-72D7-F806-E9A7A7A17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8B742-E91A-4A7C-8010-573B3EE57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08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D85C34-5977-14B5-A89C-0A0B43C7D0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56F356-6EDB-3176-2526-D8937A299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11632-5DE5-8B08-EFCA-2F3DC81C2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A0A4-80DC-46F8-93C5-C830217368B8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55A97-F410-FC31-7488-32D8AAB3D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C26C2-41E4-3C6A-4B92-497F9E9C4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8B742-E91A-4A7C-8010-573B3EE57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83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293A8-47A4-6DEB-20CE-7F535E077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B8E48-9F69-6205-CD74-FC5564F8E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CE12A-EA45-273C-24D6-CDFF102E6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A0A4-80DC-46F8-93C5-C830217368B8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F0247-A5FE-2891-A753-C448D14E8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928E2-A997-3031-3EB4-4CA6FA79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8B742-E91A-4A7C-8010-573B3EE57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5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7386F-8882-C627-D673-E034212B9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AA420-8459-121B-DFDA-2CC2723D7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51B20-9BAE-B5ED-4163-06BCD14FC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A0A4-80DC-46F8-93C5-C830217368B8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478EB-821C-37A4-1C69-3910164E8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6C7A4-1734-2724-70EE-0CA46B63F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8B742-E91A-4A7C-8010-573B3EE57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01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62E4C-4FFB-27E8-98F4-B9530A92A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DCD1D-D92C-622A-662A-BA6E4B5F9E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9BF1C9-1C81-B455-16AA-7160531C6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6B6DC-69F0-1DCE-1937-A35240E7F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A0A4-80DC-46F8-93C5-C830217368B8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B1055A-77AE-513F-ED55-87A7FE16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FD7635-BB66-FA49-0011-FA4EEC39B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8B742-E91A-4A7C-8010-573B3EE57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2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4355D-9D79-BAE3-C4A1-63E3D9360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B166FD-9722-C132-617B-293F97235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7F6E4F-8B10-2F68-194B-C0287589D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9F2B70-2891-E909-6FAA-D2102502D8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67D647-3A64-6047-39E6-FBF6DCEB3C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F4C7B2-5CEA-2986-A81F-22DD72A4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A0A4-80DC-46F8-93C5-C830217368B8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419230-814F-03DE-0EA8-CD1159124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301C64-07CD-E60F-C82E-5C5E8EBC9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8B742-E91A-4A7C-8010-573B3EE57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2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3377B-DACC-EC5A-7E4D-BEC536F69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FBEB8D-174B-94FA-63D8-74895A8FC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A0A4-80DC-46F8-93C5-C830217368B8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7DD01-4820-BFF7-E1B1-4A39AEDE3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024ED5-C867-15EF-7704-63FCA0C38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8B742-E91A-4A7C-8010-573B3EE57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65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F7DD67-1594-BE31-66B9-20A3B380D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A0A4-80DC-46F8-93C5-C830217368B8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106383-42E1-6825-A07D-88BC2C513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BEE15-ABDF-E9CA-60E0-B24663D8A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8B742-E91A-4A7C-8010-573B3EE57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1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FB4F-B0E2-668C-1A6F-96685FE96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BCD29-291C-BAF0-065C-E37B3A535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C87A6C-5A9D-A288-A01D-0733EC1A7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523289-B8F9-D3B1-7E78-DFA8B4C06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A0A4-80DC-46F8-93C5-C830217368B8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01B16F-7553-0F94-81A3-85D4467B9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F9CEE3-9190-9812-D130-7A75C0941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8B742-E91A-4A7C-8010-573B3EE57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07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06AA3-DEF1-9B2B-0804-05AA17B42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74DEBD-F422-0B39-434F-0677B290C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75D96B-8CDA-304A-5BF9-948458224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2633D6-A016-4A9A-FF84-EBD2AC85B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A0A4-80DC-46F8-93C5-C830217368B8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AD5313-BC8D-1A84-89D4-56C5BAACA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05892E-EC1E-576F-6C7D-0A0280AFE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8B742-E91A-4A7C-8010-573B3EE57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38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5A4793-5C69-F6BE-FCC3-AB11D1AB9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ADE1E-3FB0-AA08-95AF-8F8C49858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01F64-C30B-57A9-46A7-1063EC4754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FCA0A4-80DC-46F8-93C5-C830217368B8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BAF1A-EDF6-1068-935D-8BA0E85605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3E308-9819-B6A1-FD73-C3C38980E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C8B742-E91A-4A7C-8010-573B3EE57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0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water with grass and plants&#10;&#10;AI-generated content may be incorrect.">
            <a:extLst>
              <a:ext uri="{FF2B5EF4-FFF2-40B4-BE49-F238E27FC236}">
                <a16:creationId xmlns:a16="http://schemas.microsoft.com/office/drawing/2014/main" id="{C9BF2F7B-0039-2798-6B22-8FFCA4892C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6C0865-0F00-5FFB-9CCA-BA82BA6D0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916" y="2852381"/>
            <a:ext cx="3161940" cy="2640247"/>
          </a:xfrm>
        </p:spPr>
        <p:txBody>
          <a:bodyPr vert="horz" lIns="91440" tIns="45720" rIns="91440" bIns="45720" rtlCol="0">
            <a:normAutofit/>
          </a:bodyPr>
          <a:lstStyle/>
          <a:p>
            <a:pPr algn="l" defTabSz="914400"/>
            <a:r>
              <a:rPr lang="en-US" sz="2500" b="1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Klamath Basin </a:t>
            </a:r>
            <a:br>
              <a:rPr lang="en-US" sz="2500" b="1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</a:br>
            <a:r>
              <a:rPr lang="en-US" sz="2500" b="1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Collaborative </a:t>
            </a:r>
            <a:br>
              <a:rPr lang="en-US" sz="2500" b="1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</a:br>
            <a:r>
              <a:rPr lang="en-US" sz="2500" b="1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Monitoring Plan </a:t>
            </a:r>
            <a:br>
              <a:rPr lang="en-US" sz="2500" b="1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</a:br>
            <a:r>
              <a:rPr lang="en-US" sz="2500" b="1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Workshop</a:t>
            </a:r>
            <a:r>
              <a:rPr lang="en-US" sz="2500" b="0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 </a:t>
            </a:r>
            <a:br>
              <a:rPr lang="en-US" sz="2500" b="0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</a:br>
            <a:br>
              <a:rPr lang="en-US" sz="2500" b="0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</a:br>
            <a:r>
              <a:rPr lang="en-US" sz="2500" b="0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Day 2 – Welcome Back</a:t>
            </a:r>
            <a:endParaRPr lang="en-US" sz="2500" i="1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3C13532-B87C-8894-D088-9AB6822832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915" y="5676901"/>
            <a:ext cx="3306089" cy="665802"/>
          </a:xfrm>
        </p:spPr>
        <p:txBody>
          <a:bodyPr>
            <a:normAutofit/>
          </a:bodyPr>
          <a:lstStyle/>
          <a:p>
            <a:pPr algn="l" rtl="0" fontAlgn="base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000" i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May 14 -15, 2025 </a:t>
            </a:r>
          </a:p>
          <a:p>
            <a:pPr algn="l" rtl="0" fontAlgn="base">
              <a:spcBef>
                <a:spcPts val="0"/>
              </a:spcBef>
              <a:spcAft>
                <a:spcPts val="600"/>
              </a:spcAft>
            </a:pPr>
            <a:r>
              <a:rPr lang="en-US" sz="1000" i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Ashland Springs Hotel</a:t>
            </a:r>
          </a:p>
          <a:p>
            <a:pPr algn="l" rtl="0" fontAlgn="base">
              <a:spcBef>
                <a:spcPts val="0"/>
              </a:spcBef>
              <a:spcAft>
                <a:spcPts val="600"/>
              </a:spcAft>
            </a:pPr>
            <a:r>
              <a:rPr lang="en-US" sz="1000" i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Ashland Oregon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96CD05-2B7B-B032-45B9-8375CE042EBE}"/>
              </a:ext>
            </a:extLst>
          </p:cNvPr>
          <p:cNvSpPr txBox="1"/>
          <p:nvPr/>
        </p:nvSpPr>
        <p:spPr>
          <a:xfrm>
            <a:off x="4514335" y="6502316"/>
            <a:ext cx="6911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Wood River Wetland-, Klamath County Oregon (USFWS 2016)</a:t>
            </a:r>
          </a:p>
        </p:txBody>
      </p:sp>
    </p:spTree>
    <p:extLst>
      <p:ext uri="{BB962C8B-B14F-4D97-AF65-F5344CB8AC3E}">
        <p14:creationId xmlns:p14="http://schemas.microsoft.com/office/powerpoint/2010/main" val="674048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fish swimming under water&#10;&#10;AI-generated content may be incorrect.">
            <a:extLst>
              <a:ext uri="{FF2B5EF4-FFF2-40B4-BE49-F238E27FC236}">
                <a16:creationId xmlns:a16="http://schemas.microsoft.com/office/drawing/2014/main" id="{C885CD78-6F57-FA8E-EA4C-8016D0884E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7489B6C-CC66-8FF2-DC28-5863E8073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6" y="2852381"/>
            <a:ext cx="3161940" cy="26402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Back in 15 minutes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DE5EC0-FC4E-B9E9-0AD0-52DACBE2C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916" y="3435824"/>
            <a:ext cx="3306089" cy="66580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800" b="1" cap="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Break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AAB82A-1CA9-EC16-4364-2CE33CC16525}"/>
              </a:ext>
            </a:extLst>
          </p:cNvPr>
          <p:cNvSpPr txBox="1"/>
          <p:nvPr/>
        </p:nvSpPr>
        <p:spPr>
          <a:xfrm>
            <a:off x="7553727" y="0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Coho salmon spawning in the Salmon River (USFWS 2015)</a:t>
            </a:r>
          </a:p>
        </p:txBody>
      </p:sp>
    </p:spTree>
    <p:extLst>
      <p:ext uri="{BB962C8B-B14F-4D97-AF65-F5344CB8AC3E}">
        <p14:creationId xmlns:p14="http://schemas.microsoft.com/office/powerpoint/2010/main" val="668276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B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70DD10-AB71-0855-10BB-BC3A87815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A3FEA43-2A6D-9635-CC90-1642896158CA}"/>
              </a:ext>
            </a:extLst>
          </p:cNvPr>
          <p:cNvGrpSpPr/>
          <p:nvPr/>
        </p:nvGrpSpPr>
        <p:grpSpPr>
          <a:xfrm>
            <a:off x="2811368" y="2737717"/>
            <a:ext cx="8181226" cy="1458395"/>
            <a:chOff x="1403615" y="2737716"/>
            <a:chExt cx="8119546" cy="145839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5EB392-3E2D-FD56-226F-131C6298D835}"/>
                </a:ext>
              </a:extLst>
            </p:cNvPr>
            <p:cNvSpPr txBox="1"/>
            <p:nvPr/>
          </p:nvSpPr>
          <p:spPr>
            <a:xfrm>
              <a:off x="1575881" y="2910537"/>
              <a:ext cx="79472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Discuss Exercise Results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2E83EA1-EC6C-4C35-1104-834038B3617D}"/>
                </a:ext>
              </a:extLst>
            </p:cNvPr>
            <p:cNvCxnSpPr/>
            <p:nvPr/>
          </p:nvCxnSpPr>
          <p:spPr>
            <a:xfrm>
              <a:off x="1403615" y="2737716"/>
              <a:ext cx="0" cy="1458394"/>
            </a:xfrm>
            <a:prstGeom prst="line">
              <a:avLst/>
            </a:prstGeom>
            <a:ln w="508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Group Discussion Icons - Free SVG &amp; PNG Group Discussion ...">
            <a:extLst>
              <a:ext uri="{FF2B5EF4-FFF2-40B4-BE49-F238E27FC236}">
                <a16:creationId xmlns:a16="http://schemas.microsoft.com/office/drawing/2014/main" id="{84ACC0AF-9181-8F0E-4553-561FE9083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514" y="24765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058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32" y="888520"/>
            <a:ext cx="4758865" cy="49073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68220" y="919507"/>
            <a:ext cx="540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fish species are we most concerned about monitoring their status and trend?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68220" y="1934549"/>
            <a:ext cx="540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Which factors are limiting / impacting the target fish species that we need to monitor?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68220" y="2857575"/>
            <a:ext cx="5400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monitoring approach would inform broad scale assessments or inform population/stock level assessments?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68220" y="4057600"/>
            <a:ext cx="540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Are these data informing shared management questions or critical uncertainties?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3632" y="365820"/>
            <a:ext cx="3519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IFRMP habitat restoration criteria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8220" y="365820"/>
            <a:ext cx="3519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Potential monitoring criteria</a:t>
            </a:r>
          </a:p>
        </p:txBody>
      </p:sp>
    </p:spTree>
    <p:extLst>
      <p:ext uri="{BB962C8B-B14F-4D97-AF65-F5344CB8AC3E}">
        <p14:creationId xmlns:p14="http://schemas.microsoft.com/office/powerpoint/2010/main" val="1291842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B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C94BAD-D118-61FA-3225-A7B4DBBBC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B8FD261-EC58-66EE-4020-B601698E332C}"/>
              </a:ext>
            </a:extLst>
          </p:cNvPr>
          <p:cNvGrpSpPr/>
          <p:nvPr/>
        </p:nvGrpSpPr>
        <p:grpSpPr>
          <a:xfrm>
            <a:off x="2811368" y="2737717"/>
            <a:ext cx="8181226" cy="3219809"/>
            <a:chOff x="1403615" y="2737716"/>
            <a:chExt cx="8119546" cy="321980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3F3A664-DA3B-5562-53E3-A679F0D26C7B}"/>
                </a:ext>
              </a:extLst>
            </p:cNvPr>
            <p:cNvSpPr txBox="1"/>
            <p:nvPr/>
          </p:nvSpPr>
          <p:spPr>
            <a:xfrm>
              <a:off x="1575881" y="2910537"/>
              <a:ext cx="7947280" cy="3046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Monitoring Plan Formulation</a:t>
              </a:r>
            </a:p>
            <a:p>
              <a:pPr lvl="1"/>
              <a:r>
                <a:rPr lang="en-US" sz="20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- Schedule and Steering Committee formation</a:t>
              </a:r>
            </a:p>
            <a:p>
              <a:pPr lvl="1"/>
              <a:r>
                <a:rPr lang="en-US" sz="20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- Discuss development of 5-year monitoring strategy and whether IFRMP Framework can be leveraged</a:t>
              </a:r>
            </a:p>
            <a:p>
              <a:pPr marL="800100" lvl="1" indent="-342900">
                <a:buFontTx/>
                <a:buChar char="-"/>
              </a:pPr>
              <a:r>
                <a:rPr lang="en-US" sz="20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Approach to support ongoing coordination over next 5-yrs</a:t>
              </a:r>
            </a:p>
            <a:p>
              <a:pPr marL="800100" lvl="1" indent="-342900">
                <a:buFontTx/>
                <a:buChar char="-"/>
              </a:pPr>
              <a:r>
                <a:rPr lang="en-US" sz="20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Second workshop (June 24-25)</a:t>
              </a:r>
            </a:p>
            <a:p>
              <a:pPr marL="800100" lvl="1" indent="-342900">
                <a:buFontTx/>
                <a:buChar char="-"/>
              </a:pPr>
              <a:endParaRPr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  <a:p>
              <a:endPara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63DA62A-98E7-5F00-86B2-C5CCA1415B64}"/>
                </a:ext>
              </a:extLst>
            </p:cNvPr>
            <p:cNvCxnSpPr/>
            <p:nvPr/>
          </p:nvCxnSpPr>
          <p:spPr>
            <a:xfrm>
              <a:off x="1403615" y="2737716"/>
              <a:ext cx="0" cy="1458394"/>
            </a:xfrm>
            <a:prstGeom prst="line">
              <a:avLst/>
            </a:prstGeom>
            <a:ln w="508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3A49F93-F6AD-0FC4-E73C-CF66D989D8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111" y="2321168"/>
            <a:ext cx="2547257" cy="2547257"/>
          </a:xfrm>
          <a:prstGeom prst="rect">
            <a:avLst/>
          </a:prstGeom>
          <a:solidFill>
            <a:srgbClr val="ECEBE9"/>
          </a:solidFill>
        </p:spPr>
      </p:pic>
    </p:spTree>
    <p:extLst>
      <p:ext uri="{BB962C8B-B14F-4D97-AF65-F5344CB8AC3E}">
        <p14:creationId xmlns:p14="http://schemas.microsoft.com/office/powerpoint/2010/main" val="614149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0AEFD-8BF3-632B-5E3C-2DC8BA54A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0B966-199D-2A00-3024-04D29EA79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8600" lvl="1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Schedule 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Steering Committee formation</a:t>
            </a:r>
          </a:p>
          <a:p>
            <a:pPr marL="228600" lvl="1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of 5-year monitoring strategy </a:t>
            </a:r>
          </a:p>
          <a:p>
            <a:pPr marL="685800" lvl="2">
              <a:buFont typeface="Wingdings" panose="020B0604020202020204" pitchFamily="34" charset="0"/>
              <a:buChar char="§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we leverage the IFRMP Framework?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Approach to support ongoing coordination over next 5-yrs</a:t>
            </a:r>
          </a:p>
          <a:p>
            <a:pPr marL="228600" lvl="1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Second workshop (June 24-25)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015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40EA9-B154-BFCD-74D7-2900C082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594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Timeline</a:t>
            </a:r>
            <a:br>
              <a:rPr lang="en-US" dirty="0"/>
            </a:br>
            <a:r>
              <a:rPr lang="en-US" dirty="0"/>
              <a:t>Process, Outcomes and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9D258-769E-2DEC-D923-A163B7C67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224" y="1470362"/>
            <a:ext cx="2547450" cy="7488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Initiation</a:t>
            </a:r>
          </a:p>
          <a:p>
            <a:pPr marL="0" indent="0">
              <a:buNone/>
            </a:pPr>
            <a:r>
              <a:rPr lang="en-US" sz="2000" b="1" dirty="0"/>
              <a:t>Jan-Apr 2025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4A42DC2-8D04-9350-2E7F-231FC894D97D}"/>
              </a:ext>
            </a:extLst>
          </p:cNvPr>
          <p:cNvSpPr txBox="1">
            <a:spLocks/>
          </p:cNvSpPr>
          <p:nvPr/>
        </p:nvSpPr>
        <p:spPr>
          <a:xfrm>
            <a:off x="3205067" y="1470362"/>
            <a:ext cx="2435777" cy="7488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1</a:t>
            </a:r>
            <a:r>
              <a:rPr lang="en-US" sz="2000" b="1" baseline="30000" dirty="0"/>
              <a:t>st</a:t>
            </a:r>
            <a:r>
              <a:rPr lang="en-US" sz="2000" b="1" dirty="0"/>
              <a:t> Workshop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May 14-15, 2025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0759156-DEDE-647A-FF1B-6508BD081856}"/>
              </a:ext>
            </a:extLst>
          </p:cNvPr>
          <p:cNvSpPr txBox="1">
            <a:spLocks/>
          </p:cNvSpPr>
          <p:nvPr/>
        </p:nvSpPr>
        <p:spPr>
          <a:xfrm>
            <a:off x="9185402" y="1471661"/>
            <a:ext cx="2901726" cy="7488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2</a:t>
            </a:r>
            <a:r>
              <a:rPr lang="en-US" sz="2000" b="1" baseline="30000" dirty="0"/>
              <a:t>nd</a:t>
            </a:r>
            <a:r>
              <a:rPr lang="en-US" sz="2000" b="1" dirty="0"/>
              <a:t> Workshop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June 24-25, 2025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848CB90-DFA1-A1AE-C95C-71CFDB8FF09E}"/>
              </a:ext>
            </a:extLst>
          </p:cNvPr>
          <p:cNvSpPr txBox="1">
            <a:spLocks/>
          </p:cNvSpPr>
          <p:nvPr/>
        </p:nvSpPr>
        <p:spPr>
          <a:xfrm>
            <a:off x="220086" y="4109298"/>
            <a:ext cx="2901726" cy="1105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List of Priority Monitoring for 2026-2027 Funding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July-Sept 2025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DAC12B1-03FE-3480-969D-98DCC9AA15B3}"/>
              </a:ext>
            </a:extLst>
          </p:cNvPr>
          <p:cNvSpPr txBox="1">
            <a:spLocks/>
          </p:cNvSpPr>
          <p:nvPr/>
        </p:nvSpPr>
        <p:spPr>
          <a:xfrm>
            <a:off x="3205067" y="4113321"/>
            <a:ext cx="2453481" cy="1101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Federal Fiscal Year Recommendations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Oct 1, 2025</a:t>
            </a:r>
            <a:r>
              <a:rPr lang="en-US" sz="1800" i="1" dirty="0"/>
              <a:t> (tentative)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88AA56A-4DE5-CF38-1183-A0061AD0A737}"/>
              </a:ext>
            </a:extLst>
          </p:cNvPr>
          <p:cNvSpPr txBox="1">
            <a:spLocks/>
          </p:cNvSpPr>
          <p:nvPr/>
        </p:nvSpPr>
        <p:spPr>
          <a:xfrm>
            <a:off x="9185402" y="4021189"/>
            <a:ext cx="2547448" cy="1194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Klamath Basin Collaborative 5yr Plan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Oct 2026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0727DF-4003-B942-785F-0D73CDB444B9}"/>
              </a:ext>
            </a:extLst>
          </p:cNvPr>
          <p:cNvSpPr/>
          <p:nvPr/>
        </p:nvSpPr>
        <p:spPr>
          <a:xfrm>
            <a:off x="468566" y="2219252"/>
            <a:ext cx="2476108" cy="1717224"/>
          </a:xfrm>
          <a:prstGeom prst="rect">
            <a:avLst/>
          </a:prstGeom>
          <a:solidFill>
            <a:srgbClr val="F4F3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indent="-91440"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Convene planning committee</a:t>
            </a:r>
          </a:p>
          <a:p>
            <a:pPr marL="91440" indent="-91440"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 presenters for needed topics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B5B8C4-D784-53F1-F5BE-AE51767B7CF2}"/>
              </a:ext>
            </a:extLst>
          </p:cNvPr>
          <p:cNvSpPr/>
          <p:nvPr/>
        </p:nvSpPr>
        <p:spPr>
          <a:xfrm>
            <a:off x="3215289" y="2211940"/>
            <a:ext cx="2418862" cy="1724536"/>
          </a:xfrm>
          <a:prstGeom prst="rect">
            <a:avLst/>
          </a:prstGeom>
          <a:solidFill>
            <a:srgbClr val="F4F3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indent="-91440"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Initiate gap discussion and prioritization</a:t>
            </a:r>
          </a:p>
          <a:p>
            <a:pPr marL="91440" indent="-91440"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Approach for 5-yr monitoring strategy</a:t>
            </a:r>
          </a:p>
          <a:p>
            <a:pPr marL="91440" indent="-91440"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 Technical Steering Committee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218CD4D-BDBD-7989-82D9-B0109DA23819}"/>
              </a:ext>
            </a:extLst>
          </p:cNvPr>
          <p:cNvSpPr/>
          <p:nvPr/>
        </p:nvSpPr>
        <p:spPr>
          <a:xfrm>
            <a:off x="9218252" y="2213238"/>
            <a:ext cx="2868876" cy="1724535"/>
          </a:xfrm>
          <a:prstGeom prst="rect">
            <a:avLst/>
          </a:prstGeom>
          <a:solidFill>
            <a:srgbClr val="F4F3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indent="-91440"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Refine shared list questions</a:t>
            </a:r>
          </a:p>
          <a:p>
            <a:pPr marL="91440" indent="-91440"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Refine criteria</a:t>
            </a:r>
          </a:p>
          <a:p>
            <a:pPr marL="91440" indent="-91440"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Confirm approach to develop 2026-2027 list of priority monitoring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BED8BB5-8091-B93A-FF00-2ACF39280BAF}"/>
              </a:ext>
            </a:extLst>
          </p:cNvPr>
          <p:cNvSpPr/>
          <p:nvPr/>
        </p:nvSpPr>
        <p:spPr>
          <a:xfrm>
            <a:off x="411319" y="5205291"/>
            <a:ext cx="2476108" cy="1497782"/>
          </a:xfrm>
          <a:prstGeom prst="rect">
            <a:avLst/>
          </a:prstGeom>
          <a:solidFill>
            <a:srgbClr val="F4F3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indent="-91440"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Finalized list of Klamath Basin monitoring (existing/new) to prioritize for 2026-2027 funding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25914A-5277-F09E-DD5F-44408416D20E}"/>
              </a:ext>
            </a:extLst>
          </p:cNvPr>
          <p:cNvSpPr/>
          <p:nvPr/>
        </p:nvSpPr>
        <p:spPr>
          <a:xfrm>
            <a:off x="3158043" y="5197979"/>
            <a:ext cx="2476108" cy="1497782"/>
          </a:xfrm>
          <a:prstGeom prst="rect">
            <a:avLst/>
          </a:prstGeom>
          <a:solidFill>
            <a:srgbClr val="F4F3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indent="-91440"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Submit agreed-to recommended prioritized monitoring list to funding agencies 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C5D4738-A532-9580-4835-E5BF2CA30788}"/>
              </a:ext>
            </a:extLst>
          </p:cNvPr>
          <p:cNvSpPr/>
          <p:nvPr/>
        </p:nvSpPr>
        <p:spPr>
          <a:xfrm>
            <a:off x="9161004" y="5199278"/>
            <a:ext cx="2868875" cy="1497782"/>
          </a:xfrm>
          <a:prstGeom prst="rect">
            <a:avLst/>
          </a:prstGeom>
          <a:solidFill>
            <a:srgbClr val="F4F3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indent="-91440"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Produce 5-yr Plan</a:t>
            </a:r>
          </a:p>
          <a:p>
            <a:pPr marL="91440" indent="-91440"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Approach to continue this collaborative forum 2025-2030 to implement and revise 5-yr Plan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29D744-36A4-0C51-4895-82E153E3830A}"/>
              </a:ext>
            </a:extLst>
          </p:cNvPr>
          <p:cNvSpPr txBox="1">
            <a:spLocks/>
          </p:cNvSpPr>
          <p:nvPr/>
        </p:nvSpPr>
        <p:spPr>
          <a:xfrm>
            <a:off x="5918513" y="1463050"/>
            <a:ext cx="3047616" cy="748890"/>
          </a:xfrm>
          <a:prstGeom prst="rect">
            <a:avLst/>
          </a:prstGeom>
          <a:solidFill>
            <a:srgbClr val="D6D4D0"/>
          </a:solidFill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Tech SC Tasks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May 15 – June 20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E3E1550-FD9F-A5AD-0E3A-3CD421B3F818}"/>
              </a:ext>
            </a:extLst>
          </p:cNvPr>
          <p:cNvSpPr txBox="1">
            <a:spLocks/>
          </p:cNvSpPr>
          <p:nvPr/>
        </p:nvSpPr>
        <p:spPr>
          <a:xfrm>
            <a:off x="5865572" y="4106009"/>
            <a:ext cx="3135631" cy="1101495"/>
          </a:xfrm>
          <a:prstGeom prst="rect">
            <a:avLst/>
          </a:prstGeom>
          <a:solidFill>
            <a:srgbClr val="D6D4D0"/>
          </a:solidFill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Tech SC Tasks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Sept 2025 Oct 2026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78400CA-B046-CCAB-75F9-DBADE526B5E4}"/>
              </a:ext>
            </a:extLst>
          </p:cNvPr>
          <p:cNvSpPr/>
          <p:nvPr/>
        </p:nvSpPr>
        <p:spPr>
          <a:xfrm>
            <a:off x="5928734" y="2204628"/>
            <a:ext cx="3047616" cy="1724536"/>
          </a:xfrm>
          <a:prstGeom prst="rect">
            <a:avLst/>
          </a:prstGeom>
          <a:solidFill>
            <a:srgbClr val="D6D4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indent="-91440"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List shared management and research questions</a:t>
            </a:r>
          </a:p>
          <a:p>
            <a:pPr marL="91440" indent="-91440"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Criteria to prioritize/sequence for next 5 yrs funding scenarios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EB7EC4C-F7E7-1C8D-C59C-9F6B0BCA584F}"/>
              </a:ext>
            </a:extLst>
          </p:cNvPr>
          <p:cNvSpPr/>
          <p:nvPr/>
        </p:nvSpPr>
        <p:spPr>
          <a:xfrm>
            <a:off x="5871488" y="4926782"/>
            <a:ext cx="3119743" cy="1761667"/>
          </a:xfrm>
          <a:prstGeom prst="rect">
            <a:avLst/>
          </a:prstGeom>
          <a:solidFill>
            <a:srgbClr val="D6D4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indent="-91440"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Provide content for strategy</a:t>
            </a:r>
          </a:p>
          <a:p>
            <a:pPr marL="91440" indent="-91440"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 most informative timing for a Science Symposium</a:t>
            </a:r>
          </a:p>
          <a:p>
            <a:pPr marL="91440" indent="-91440"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PSMFC assist with compilation and product development</a:t>
            </a:r>
          </a:p>
        </p:txBody>
      </p:sp>
    </p:spTree>
    <p:extLst>
      <p:ext uri="{BB962C8B-B14F-4D97-AF65-F5344CB8AC3E}">
        <p14:creationId xmlns:p14="http://schemas.microsoft.com/office/powerpoint/2010/main" val="467126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23379-8A9D-E8BA-9E07-4793F2DD3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Steering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C3755-36D3-A12A-E0FA-5055711EB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Providing information on specific monitoring activities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Contacts, expert knowledge, publications, funding, </a:t>
            </a:r>
            <a:r>
              <a:rPr lang="en-US" dirty="0" err="1"/>
              <a:t>etc</a:t>
            </a:r>
            <a:endParaRPr lang="en-US"/>
          </a:p>
          <a:p>
            <a:r>
              <a:rPr lang="en-US" dirty="0"/>
              <a:t>Reviewing draft materials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Material for June workshop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Draft list of priorities to recommend for fiscal year 2026 +</a:t>
            </a:r>
          </a:p>
          <a:p>
            <a:r>
              <a:rPr lang="en-US" dirty="0"/>
              <a:t>Assist with collaborative monitoring plan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Drafted by a technical consultant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225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B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B5DEDD-D968-1652-D2B3-4D7D08769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FE1951B-5986-BE41-C20A-C057006B1BCB}"/>
              </a:ext>
            </a:extLst>
          </p:cNvPr>
          <p:cNvGrpSpPr/>
          <p:nvPr/>
        </p:nvGrpSpPr>
        <p:grpSpPr>
          <a:xfrm>
            <a:off x="6240369" y="2284166"/>
            <a:ext cx="4108977" cy="1458395"/>
            <a:chOff x="1403615" y="2737716"/>
            <a:chExt cx="8119546" cy="145839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6F15BB6-B46A-5588-C40F-682ED60867E7}"/>
                </a:ext>
              </a:extLst>
            </p:cNvPr>
            <p:cNvSpPr txBox="1"/>
            <p:nvPr/>
          </p:nvSpPr>
          <p:spPr>
            <a:xfrm>
              <a:off x="1575881" y="2910537"/>
              <a:ext cx="79472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Closing Remarks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3C2E48F-0EB7-3192-39E9-A0AF94C2F988}"/>
                </a:ext>
              </a:extLst>
            </p:cNvPr>
            <p:cNvCxnSpPr/>
            <p:nvPr/>
          </p:nvCxnSpPr>
          <p:spPr>
            <a:xfrm>
              <a:off x="1403615" y="2737716"/>
              <a:ext cx="0" cy="1458394"/>
            </a:xfrm>
            <a:prstGeom prst="line">
              <a:avLst/>
            </a:prstGeom>
            <a:ln w="508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 descr="A river flowing through a forest&#10;&#10;AI-generated content may be incorrect.">
            <a:extLst>
              <a:ext uri="{FF2B5EF4-FFF2-40B4-BE49-F238E27FC236}">
                <a16:creationId xmlns:a16="http://schemas.microsoft.com/office/drawing/2014/main" id="{7C0758A9-0832-93ED-51E9-A4F9126A25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94" y="0"/>
            <a:ext cx="5808180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7EB89A-000F-3616-CE9F-98B5F8C31D75}"/>
              </a:ext>
            </a:extLst>
          </p:cNvPr>
          <p:cNvSpPr txBox="1"/>
          <p:nvPr/>
        </p:nvSpPr>
        <p:spPr>
          <a:xfrm>
            <a:off x="52294" y="6425859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E6093"/>
                </a:solidFill>
              </a:rPr>
              <a:t>Trinity River flowing in Northern California (USFWS 2009)</a:t>
            </a:r>
          </a:p>
        </p:txBody>
      </p:sp>
    </p:spTree>
    <p:extLst>
      <p:ext uri="{BB962C8B-B14F-4D97-AF65-F5344CB8AC3E}">
        <p14:creationId xmlns:p14="http://schemas.microsoft.com/office/powerpoint/2010/main" val="4122320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B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D1FBC4-D932-54C1-25FE-4E2267027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7EC7251-FBC7-F678-82E8-1D695499BE8C}"/>
              </a:ext>
            </a:extLst>
          </p:cNvPr>
          <p:cNvGrpSpPr/>
          <p:nvPr/>
        </p:nvGrpSpPr>
        <p:grpSpPr>
          <a:xfrm>
            <a:off x="0" y="0"/>
            <a:ext cx="13446726" cy="6961909"/>
            <a:chOff x="0" y="0"/>
            <a:chExt cx="13446726" cy="6961909"/>
          </a:xfrm>
        </p:grpSpPr>
        <p:pic>
          <p:nvPicPr>
            <p:cNvPr id="8" name="Picture 7" descr="A log in a stream in a forest&#10;&#10;AI-generated content may be incorrect.">
              <a:extLst>
                <a:ext uri="{FF2B5EF4-FFF2-40B4-BE49-F238E27FC236}">
                  <a16:creationId xmlns:a16="http://schemas.microsoft.com/office/drawing/2014/main" id="{4AB968B2-54DB-EEC3-FDE0-3CFD57394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3446726" cy="6961909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08E05EA-14E9-0B80-D845-23FF09A38B6C}"/>
                </a:ext>
              </a:extLst>
            </p:cNvPr>
            <p:cNvSpPr/>
            <p:nvPr/>
          </p:nvSpPr>
          <p:spPr>
            <a:xfrm>
              <a:off x="2464068" y="2248920"/>
              <a:ext cx="6400800" cy="2464067"/>
            </a:xfrm>
            <a:prstGeom prst="rect">
              <a:avLst/>
            </a:prstGeom>
            <a:solidFill>
              <a:srgbClr val="ECEBE9">
                <a:alpha val="76863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8B721A3-478A-17B9-052E-92D24590F6A7}"/>
                </a:ext>
              </a:extLst>
            </p:cNvPr>
            <p:cNvGrpSpPr/>
            <p:nvPr/>
          </p:nvGrpSpPr>
          <p:grpSpPr>
            <a:xfrm>
              <a:off x="2811368" y="2476500"/>
              <a:ext cx="8181226" cy="1905000"/>
              <a:chOff x="1403615" y="2737716"/>
              <a:chExt cx="8119546" cy="1904999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1FD5E7-0F70-B6B9-21C5-D7497E178C36}"/>
                  </a:ext>
                </a:extLst>
              </p:cNvPr>
              <p:cNvSpPr txBox="1"/>
              <p:nvPr/>
            </p:nvSpPr>
            <p:spPr>
              <a:xfrm>
                <a:off x="1575881" y="2765279"/>
                <a:ext cx="7947280" cy="1877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Adjourn</a:t>
                </a:r>
              </a:p>
              <a:p>
                <a:endParaRPr lang="en-US" sz="36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2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Technical Steering Committee Meeting </a:t>
                </a:r>
              </a:p>
              <a:p>
                <a:r>
                  <a:rPr lang="en-US" sz="22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reconvene at 12:00 – 12:30</a:t>
                </a: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6C6841D0-3B89-28A6-5222-A584ABD9DF09}"/>
                  </a:ext>
                </a:extLst>
              </p:cNvPr>
              <p:cNvCxnSpPr/>
              <p:nvPr/>
            </p:nvCxnSpPr>
            <p:spPr>
              <a:xfrm>
                <a:off x="1403615" y="2737716"/>
                <a:ext cx="0" cy="1458394"/>
              </a:xfrm>
              <a:prstGeom prst="line">
                <a:avLst/>
              </a:prstGeom>
              <a:ln w="508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0102B96-545B-4B66-A0B7-CC92F478F64B}"/>
              </a:ext>
            </a:extLst>
          </p:cNvPr>
          <p:cNvSpPr txBox="1"/>
          <p:nvPr/>
        </p:nvSpPr>
        <p:spPr>
          <a:xfrm>
            <a:off x="6855903" y="6592575"/>
            <a:ext cx="6849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Williamson River headwaters in Oregon (USFWS 2011)</a:t>
            </a:r>
          </a:p>
        </p:txBody>
      </p:sp>
    </p:spTree>
    <p:extLst>
      <p:ext uri="{BB962C8B-B14F-4D97-AF65-F5344CB8AC3E}">
        <p14:creationId xmlns:p14="http://schemas.microsoft.com/office/powerpoint/2010/main" val="3950213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E4ABD-4C06-C81C-B070-5D5FA06BB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Lunch Options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88D4FF5-97DF-C509-1E3E-9A2639F8E07C}"/>
              </a:ext>
            </a:extLst>
          </p:cNvPr>
          <p:cNvSpPr>
            <a:spLocks noGrp="1"/>
          </p:cNvSpPr>
          <p:nvPr/>
        </p:nvSpPr>
        <p:spPr>
          <a:xfrm>
            <a:off x="1393657" y="1330718"/>
            <a:ext cx="9340645" cy="9832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/>
            </a:br>
            <a:r>
              <a:rPr lang="en-US" sz="4400" dirty="0"/>
              <a:t>1–5-minute walk from Ashland Springs Hotel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7036E04-3B8D-8500-A363-E6E2B3656443}"/>
              </a:ext>
            </a:extLst>
          </p:cNvPr>
          <p:cNvSpPr>
            <a:spLocks noGrp="1"/>
          </p:cNvSpPr>
          <p:nvPr/>
        </p:nvSpPr>
        <p:spPr>
          <a:xfrm>
            <a:off x="796413" y="2693134"/>
            <a:ext cx="10530347" cy="2801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In Hotel – Larks Home Kitchen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Zoey’s Café (across the street) – 199 E. Main St, Ashland, OR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Louis’s (Gluten-Free, Vegetarian friendly) – 41 N. Main St, Ashland, OR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Brothers’ Restaurant (open until 1:30 pm) – 95 N. Main St, Ashland, OR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Thai Pepper – 84 N. Main St, Ashland, OR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Bird and Rye – 23 S. 2</a:t>
            </a:r>
            <a:r>
              <a:rPr lang="en-US" baseline="30000" dirty="0"/>
              <a:t>nd</a:t>
            </a:r>
            <a:r>
              <a:rPr lang="en-US" dirty="0"/>
              <a:t> St, Ashland, OR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585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144"/>
          <p:cNvSpPr/>
          <p:nvPr/>
        </p:nvSpPr>
        <p:spPr>
          <a:xfrm>
            <a:off x="3392557" y="1475410"/>
            <a:ext cx="7138504" cy="964591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144"/>
          <p:cNvSpPr/>
          <p:nvPr/>
        </p:nvSpPr>
        <p:spPr>
          <a:xfrm>
            <a:off x="4194306" y="1007486"/>
            <a:ext cx="547687" cy="69215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CEBE9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144"/>
          <p:cNvSpPr/>
          <p:nvPr/>
        </p:nvSpPr>
        <p:spPr>
          <a:xfrm>
            <a:off x="9176462" y="1014111"/>
            <a:ext cx="547687" cy="69215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CEBE9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44"/>
          <p:cNvSpPr/>
          <p:nvPr/>
        </p:nvSpPr>
        <p:spPr>
          <a:xfrm rot="5400000">
            <a:off x="7269789" y="3515465"/>
            <a:ext cx="547687" cy="69215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144"/>
          <p:cNvSpPr/>
          <p:nvPr/>
        </p:nvSpPr>
        <p:spPr>
          <a:xfrm>
            <a:off x="242324" y="152659"/>
            <a:ext cx="5256000" cy="1107996"/>
          </a:xfrm>
          <a:prstGeom prst="roundRect">
            <a:avLst>
              <a:gd name="adj" fmla="val 5892"/>
            </a:avLst>
          </a:prstGeom>
          <a:solidFill>
            <a:srgbClr val="ECEBE9"/>
          </a:solidFill>
          <a:ln>
            <a:noFill/>
          </a:ln>
        </p:spPr>
        <p:txBody>
          <a:bodyPr spcFirstLastPara="1" wrap="square" lIns="18285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Use the meeting chat if you need assistance. </a:t>
            </a:r>
            <a:endParaRPr sz="2400" b="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Chats can be seen by all participants.</a:t>
            </a:r>
            <a:endParaRPr sz="2400" b="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2" name="Google Shape;1052;p144"/>
          <p:cNvSpPr/>
          <p:nvPr/>
        </p:nvSpPr>
        <p:spPr>
          <a:xfrm>
            <a:off x="5747304" y="152659"/>
            <a:ext cx="6249468" cy="1107996"/>
          </a:xfrm>
          <a:prstGeom prst="roundRect">
            <a:avLst>
              <a:gd name="adj" fmla="val 5892"/>
            </a:avLst>
          </a:prstGeom>
          <a:solidFill>
            <a:srgbClr val="ECEBE9"/>
          </a:solidFill>
          <a:ln>
            <a:noFill/>
          </a:ln>
        </p:spPr>
        <p:txBody>
          <a:bodyPr spcFirstLastPara="1" wrap="square" lIns="18285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Please mute yourself when not speaking.</a:t>
            </a:r>
            <a:endParaRPr sz="2400" b="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877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Use *6 to mute phone audio.</a:t>
            </a:r>
            <a:endParaRPr sz="2400" b="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877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Use the microphone icon on the control bar to mute computer audio.</a:t>
            </a:r>
            <a:endParaRPr sz="2400" b="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3" name="Google Shape;1053;p144"/>
          <p:cNvSpPr/>
          <p:nvPr/>
        </p:nvSpPr>
        <p:spPr>
          <a:xfrm>
            <a:off x="9314135" y="3155826"/>
            <a:ext cx="2760461" cy="1543620"/>
          </a:xfrm>
          <a:prstGeom prst="roundRect">
            <a:avLst>
              <a:gd name="adj" fmla="val 5892"/>
            </a:avLst>
          </a:prstGeom>
          <a:solidFill>
            <a:srgbClr val="ECEBE9"/>
          </a:solidFill>
          <a:ln>
            <a:noFill/>
          </a:ln>
        </p:spPr>
        <p:txBody>
          <a:bodyPr spcFirstLastPara="1" wrap="square" lIns="18285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If you are having problems with audio/video, check your device settings.</a:t>
            </a:r>
            <a:endParaRPr sz="1800" b="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4" name="Google Shape;1054;p1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22570" y="1712887"/>
            <a:ext cx="75342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5" name="Google Shape;1055;p14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1159" y="2481123"/>
            <a:ext cx="1544302" cy="4219455"/>
          </a:xfrm>
          <a:prstGeom prst="rect">
            <a:avLst/>
          </a:prstGeom>
          <a:noFill/>
          <a:ln>
            <a:noFill/>
          </a:ln>
        </p:spPr>
      </p:pic>
      <p:sp>
        <p:nvSpPr>
          <p:cNvPr id="1056" name="Google Shape;1056;p144"/>
          <p:cNvSpPr txBox="1">
            <a:spLocks noGrp="1"/>
          </p:cNvSpPr>
          <p:nvPr>
            <p:ph type="title"/>
          </p:nvPr>
        </p:nvSpPr>
        <p:spPr>
          <a:xfrm>
            <a:off x="242324" y="2892233"/>
            <a:ext cx="6913266" cy="2694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dirty="0"/>
              <a:t>Virtual participants:</a:t>
            </a:r>
            <a:br>
              <a:rPr lang="en-US" sz="2000" b="1" dirty="0"/>
            </a:br>
            <a:r>
              <a:rPr lang="en-US" sz="2000" b="1" dirty="0"/>
              <a:t>	</a:t>
            </a:r>
            <a:r>
              <a:rPr lang="en-US" sz="2000" dirty="0"/>
              <a:t>Please leave web cameras on to facilitate discussion</a:t>
            </a:r>
            <a:br>
              <a:rPr lang="en-US" sz="2000" dirty="0"/>
            </a:br>
            <a:r>
              <a:rPr lang="en-US" sz="2000" dirty="0"/>
              <a:t>	Please use the chat to introduce yourself </a:t>
            </a:r>
            <a:br>
              <a:rPr lang="en-US" sz="2000" dirty="0"/>
            </a:br>
            <a:r>
              <a:rPr lang="en-US" sz="2000" dirty="0"/>
              <a:t>	(name and affiliation)</a:t>
            </a:r>
            <a:r>
              <a:rPr lang="en-US" sz="2000" b="1" dirty="0"/>
              <a:t> </a:t>
            </a:r>
            <a:br>
              <a:rPr lang="en-US" sz="2000" b="1" dirty="0"/>
            </a:br>
            <a:br>
              <a:rPr lang="en-US" sz="2000" b="1" dirty="0"/>
            </a:br>
            <a:r>
              <a:rPr lang="en-US" sz="2000" b="1" dirty="0"/>
              <a:t>In-person participants:</a:t>
            </a:r>
            <a:br>
              <a:rPr lang="en-US" sz="2000" dirty="0"/>
            </a:br>
            <a:r>
              <a:rPr lang="en-US" sz="2000" dirty="0"/>
              <a:t>	Please sign in on sheet</a:t>
            </a:r>
            <a:br>
              <a:rPr lang="en-US" sz="2000" dirty="0"/>
            </a:br>
            <a:r>
              <a:rPr lang="en-US" sz="2000" dirty="0"/>
              <a:t>	Please grab a name tag</a:t>
            </a:r>
            <a:br>
              <a:rPr lang="en-US" sz="2000" b="1" dirty="0"/>
            </a:br>
            <a:endParaRPr sz="2000" dirty="0"/>
          </a:p>
        </p:txBody>
      </p:sp>
      <p:sp>
        <p:nvSpPr>
          <p:cNvPr id="1058" name="Google Shape;1058;p144"/>
          <p:cNvSpPr/>
          <p:nvPr/>
        </p:nvSpPr>
        <p:spPr>
          <a:xfrm>
            <a:off x="8086516" y="2235174"/>
            <a:ext cx="547687" cy="69215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CEBE9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B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6C0EF0-F14C-A878-3999-A87A5A833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28505BC-8243-9EFE-1E7F-8E15FCA7A4DA}"/>
              </a:ext>
            </a:extLst>
          </p:cNvPr>
          <p:cNvGrpSpPr/>
          <p:nvPr/>
        </p:nvGrpSpPr>
        <p:grpSpPr>
          <a:xfrm>
            <a:off x="2811368" y="2737717"/>
            <a:ext cx="7595472" cy="1458395"/>
            <a:chOff x="1403615" y="2737716"/>
            <a:chExt cx="7538208" cy="145839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04FD620-9700-637C-45BF-03607B54DD59}"/>
                </a:ext>
              </a:extLst>
            </p:cNvPr>
            <p:cNvSpPr txBox="1"/>
            <p:nvPr/>
          </p:nvSpPr>
          <p:spPr>
            <a:xfrm>
              <a:off x="1575881" y="2910537"/>
              <a:ext cx="7365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6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Welcome and Agenda</a:t>
              </a:r>
              <a:endParaRPr lang="en-US" sz="2800" b="1" dirty="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CF3150E-9C3B-F068-9C11-1C82E9C03CBA}"/>
                </a:ext>
              </a:extLst>
            </p:cNvPr>
            <p:cNvCxnSpPr/>
            <p:nvPr/>
          </p:nvCxnSpPr>
          <p:spPr>
            <a:xfrm>
              <a:off x="1403615" y="2737716"/>
              <a:ext cx="0" cy="1458394"/>
            </a:xfrm>
            <a:prstGeom prst="line">
              <a:avLst/>
            </a:prstGeom>
            <a:ln w="508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435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B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EE60A1-7339-B366-8639-F1AC77E50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A4B01-48D6-1EDB-F39E-B389B4292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393" y="365125"/>
            <a:ext cx="10979214" cy="780281"/>
          </a:xfrm>
        </p:spPr>
        <p:txBody>
          <a:bodyPr/>
          <a:lstStyle/>
          <a:p>
            <a:pPr algn="ctr"/>
            <a:r>
              <a:rPr lang="en-US" b="1" dirty="0"/>
              <a:t>Agenda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D4C1501-A778-2A43-EB5E-C53649B39A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362929"/>
              </p:ext>
            </p:extLst>
          </p:nvPr>
        </p:nvGraphicFramePr>
        <p:xfrm>
          <a:off x="606393" y="1049153"/>
          <a:ext cx="11126804" cy="5548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89720">
                  <a:extLst>
                    <a:ext uri="{9D8B030D-6E8A-4147-A177-3AD203B41FA5}">
                      <a16:colId xmlns:a16="http://schemas.microsoft.com/office/drawing/2014/main" val="2086567343"/>
                    </a:ext>
                  </a:extLst>
                </a:gridCol>
                <a:gridCol w="2137084">
                  <a:extLst>
                    <a:ext uri="{9D8B030D-6E8A-4147-A177-3AD203B41FA5}">
                      <a16:colId xmlns:a16="http://schemas.microsoft.com/office/drawing/2014/main" val="261801811"/>
                    </a:ext>
                  </a:extLst>
                </a:gridCol>
              </a:tblGrid>
              <a:tr h="290243">
                <a:tc>
                  <a:txBody>
                    <a:bodyPr/>
                    <a:lstStyle/>
                    <a:p>
                      <a:r>
                        <a:rPr lang="en-US" sz="2200" dirty="0"/>
                        <a:t>Welcome and Agenda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/>
                        <a:t>9:00 – 9:15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096030"/>
                  </a:ext>
                </a:extLst>
              </a:tr>
              <a:tr h="290243">
                <a:tc>
                  <a:txBody>
                    <a:bodyPr/>
                    <a:lstStyle/>
                    <a:p>
                      <a:r>
                        <a:rPr lang="en-US" sz="2200" dirty="0"/>
                        <a:t>Reflections on Day 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/>
                        <a:t>9:15 – 9:45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34149340"/>
                  </a:ext>
                </a:extLst>
              </a:tr>
              <a:tr h="290243">
                <a:tc>
                  <a:txBody>
                    <a:bodyPr/>
                    <a:lstStyle/>
                    <a:p>
                      <a:r>
                        <a:rPr lang="en-US" sz="2200" dirty="0"/>
                        <a:t>Priorities Exercise and Data Sharing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/>
                        <a:t>9:45 – 10:15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7837590"/>
                  </a:ext>
                </a:extLst>
              </a:tr>
              <a:tr h="290243">
                <a:tc>
                  <a:txBody>
                    <a:bodyPr/>
                    <a:lstStyle/>
                    <a:p>
                      <a:r>
                        <a:rPr lang="en-US" sz="2200" dirty="0"/>
                        <a:t>Break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10:15 –10:30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2397799"/>
                  </a:ext>
                </a:extLst>
              </a:tr>
              <a:tr h="4588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Discuss Exercise Results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1:15 – 2:00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8551501"/>
                  </a:ext>
                </a:extLst>
              </a:tr>
              <a:tr h="173178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200" dirty="0"/>
                        <a:t>Monitoring Plan Formulation</a:t>
                      </a:r>
                    </a:p>
                    <a:p>
                      <a:pPr lvl="1"/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Schedule and Steering Committee formation</a:t>
                      </a:r>
                    </a:p>
                    <a:p>
                      <a:pPr lvl="1"/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Discuss development of 5-year monitoring strategy and whether IFRMP Framework can be leveraged</a:t>
                      </a:r>
                    </a:p>
                    <a:p>
                      <a:pPr lvl="1"/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Approach to support ongoing coordination over next 5-yrs</a:t>
                      </a:r>
                    </a:p>
                    <a:p>
                      <a:pPr marL="457200" lvl="1" algn="l" defTabSz="914400" rtl="0" eaLnBrk="1" latinLnBrk="0" hangingPunct="1"/>
                      <a:r>
                        <a:rPr lang="en-US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Second workshop (June 24-25)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/>
                        <a:t>11:00 – 11:45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6956817"/>
                  </a:ext>
                </a:extLst>
              </a:tr>
              <a:tr h="290243">
                <a:tc>
                  <a:txBody>
                    <a:bodyPr/>
                    <a:lstStyle/>
                    <a:p>
                      <a:r>
                        <a:rPr lang="en-US" sz="2200" dirty="0"/>
                        <a:t>Closing Remarks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/>
                        <a:t>11:45 – 12:00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2196804"/>
                  </a:ext>
                </a:extLst>
              </a:tr>
              <a:tr h="290243">
                <a:tc>
                  <a:txBody>
                    <a:bodyPr/>
                    <a:lstStyle/>
                    <a:p>
                      <a:r>
                        <a:rPr lang="en-US" sz="2200" dirty="0"/>
                        <a:t>Adjourn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12:00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928897"/>
                  </a:ext>
                </a:extLst>
              </a:tr>
              <a:tr h="290243">
                <a:tc>
                  <a:txBody>
                    <a:bodyPr/>
                    <a:lstStyle/>
                    <a:p>
                      <a:r>
                        <a:rPr lang="en-US" sz="2200" dirty="0"/>
                        <a:t>Technical Steering Committee Meeting  –  over lunch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12:00 – 12:30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1724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1725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B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1B7CA6-7CA3-2B87-2EC5-65502924A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6F47C06-5C38-37BC-D5F1-BD64487315D6}"/>
              </a:ext>
            </a:extLst>
          </p:cNvPr>
          <p:cNvGrpSpPr/>
          <p:nvPr/>
        </p:nvGrpSpPr>
        <p:grpSpPr>
          <a:xfrm>
            <a:off x="2811368" y="2737717"/>
            <a:ext cx="8181226" cy="1458395"/>
            <a:chOff x="1403615" y="2737716"/>
            <a:chExt cx="8119546" cy="145839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0AB16F0-2A42-FD56-BF30-6F9DE9941A7C}"/>
                </a:ext>
              </a:extLst>
            </p:cNvPr>
            <p:cNvSpPr txBox="1"/>
            <p:nvPr/>
          </p:nvSpPr>
          <p:spPr>
            <a:xfrm>
              <a:off x="1575881" y="2910537"/>
              <a:ext cx="79472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Reflections on Day 1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8714717-478B-16C7-3864-A00534AAF59D}"/>
                </a:ext>
              </a:extLst>
            </p:cNvPr>
            <p:cNvCxnSpPr/>
            <p:nvPr/>
          </p:nvCxnSpPr>
          <p:spPr>
            <a:xfrm>
              <a:off x="1403615" y="2737716"/>
              <a:ext cx="0" cy="1458394"/>
            </a:xfrm>
            <a:prstGeom prst="line">
              <a:avLst/>
            </a:prstGeom>
            <a:ln w="508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E5366D7-DE20-CF30-5895-D16A326639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45" y="2491991"/>
            <a:ext cx="2313649" cy="231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76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40EA9-B154-BFCD-74D7-2900C082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594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Timeline</a:t>
            </a:r>
            <a:br>
              <a:rPr lang="en-US" dirty="0"/>
            </a:br>
            <a:r>
              <a:rPr lang="en-US" dirty="0"/>
              <a:t>Process, Outcomes and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9D258-769E-2DEC-D923-A163B7C67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224" y="1470362"/>
            <a:ext cx="2547450" cy="7488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Initiation</a:t>
            </a:r>
          </a:p>
          <a:p>
            <a:pPr marL="0" indent="0">
              <a:buNone/>
            </a:pPr>
            <a:r>
              <a:rPr lang="en-US" sz="2000" b="1" dirty="0"/>
              <a:t>Jan-Apr 2025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4A42DC2-8D04-9350-2E7F-231FC894D97D}"/>
              </a:ext>
            </a:extLst>
          </p:cNvPr>
          <p:cNvSpPr txBox="1">
            <a:spLocks/>
          </p:cNvSpPr>
          <p:nvPr/>
        </p:nvSpPr>
        <p:spPr>
          <a:xfrm>
            <a:off x="3205067" y="1470362"/>
            <a:ext cx="2435777" cy="7488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1</a:t>
            </a:r>
            <a:r>
              <a:rPr lang="en-US" sz="2000" b="1" baseline="30000" dirty="0"/>
              <a:t>st</a:t>
            </a:r>
            <a:r>
              <a:rPr lang="en-US" sz="2000" b="1" dirty="0"/>
              <a:t> Workshop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May 14-15, 2025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0759156-DEDE-647A-FF1B-6508BD081856}"/>
              </a:ext>
            </a:extLst>
          </p:cNvPr>
          <p:cNvSpPr txBox="1">
            <a:spLocks/>
          </p:cNvSpPr>
          <p:nvPr/>
        </p:nvSpPr>
        <p:spPr>
          <a:xfrm>
            <a:off x="9185402" y="1471661"/>
            <a:ext cx="2901726" cy="7488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2</a:t>
            </a:r>
            <a:r>
              <a:rPr lang="en-US" sz="2000" b="1" baseline="30000" dirty="0"/>
              <a:t>nd</a:t>
            </a:r>
            <a:r>
              <a:rPr lang="en-US" sz="2000" b="1" dirty="0"/>
              <a:t> Workshop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June 24-25, 2025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848CB90-DFA1-A1AE-C95C-71CFDB8FF09E}"/>
              </a:ext>
            </a:extLst>
          </p:cNvPr>
          <p:cNvSpPr txBox="1">
            <a:spLocks/>
          </p:cNvSpPr>
          <p:nvPr/>
        </p:nvSpPr>
        <p:spPr>
          <a:xfrm>
            <a:off x="220086" y="4109298"/>
            <a:ext cx="2901726" cy="1105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List of Priority Monitoring for 2026-2027 Funding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July-Sept 2025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DAC12B1-03FE-3480-969D-98DCC9AA15B3}"/>
              </a:ext>
            </a:extLst>
          </p:cNvPr>
          <p:cNvSpPr txBox="1">
            <a:spLocks/>
          </p:cNvSpPr>
          <p:nvPr/>
        </p:nvSpPr>
        <p:spPr>
          <a:xfrm>
            <a:off x="3205067" y="4113321"/>
            <a:ext cx="2453481" cy="1101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Federal Fiscal Year Recommendations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Oct 1, 2025</a:t>
            </a:r>
            <a:r>
              <a:rPr lang="en-US" sz="1800" i="1" dirty="0"/>
              <a:t> (tentative)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88AA56A-4DE5-CF38-1183-A0061AD0A737}"/>
              </a:ext>
            </a:extLst>
          </p:cNvPr>
          <p:cNvSpPr txBox="1">
            <a:spLocks/>
          </p:cNvSpPr>
          <p:nvPr/>
        </p:nvSpPr>
        <p:spPr>
          <a:xfrm>
            <a:off x="9185402" y="4021189"/>
            <a:ext cx="2547448" cy="1194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Klamath Basin Collaborative 5yr Plan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Oct 2026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0727DF-4003-B942-785F-0D73CDB444B9}"/>
              </a:ext>
            </a:extLst>
          </p:cNvPr>
          <p:cNvSpPr/>
          <p:nvPr/>
        </p:nvSpPr>
        <p:spPr>
          <a:xfrm>
            <a:off x="468566" y="2219252"/>
            <a:ext cx="2476108" cy="1717224"/>
          </a:xfrm>
          <a:prstGeom prst="rect">
            <a:avLst/>
          </a:prstGeom>
          <a:solidFill>
            <a:srgbClr val="F4F3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indent="-91440"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Convene planning committee</a:t>
            </a:r>
          </a:p>
          <a:p>
            <a:pPr marL="91440" indent="-91440"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 presenters for needed topics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B5B8C4-D784-53F1-F5BE-AE51767B7CF2}"/>
              </a:ext>
            </a:extLst>
          </p:cNvPr>
          <p:cNvSpPr/>
          <p:nvPr/>
        </p:nvSpPr>
        <p:spPr>
          <a:xfrm>
            <a:off x="3215289" y="2211940"/>
            <a:ext cx="2418862" cy="1724536"/>
          </a:xfrm>
          <a:prstGeom prst="rect">
            <a:avLst/>
          </a:prstGeom>
          <a:solidFill>
            <a:srgbClr val="F4F3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indent="-91440"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Initiate gap discussion and prioritization</a:t>
            </a:r>
          </a:p>
          <a:p>
            <a:pPr marL="91440" indent="-91440"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Approach for 5-yr monitoring strategy</a:t>
            </a:r>
          </a:p>
          <a:p>
            <a:pPr marL="91440" indent="-91440"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 Technical Steering Committee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218CD4D-BDBD-7989-82D9-B0109DA23819}"/>
              </a:ext>
            </a:extLst>
          </p:cNvPr>
          <p:cNvSpPr/>
          <p:nvPr/>
        </p:nvSpPr>
        <p:spPr>
          <a:xfrm>
            <a:off x="9218252" y="2213238"/>
            <a:ext cx="2868876" cy="1724535"/>
          </a:xfrm>
          <a:prstGeom prst="rect">
            <a:avLst/>
          </a:prstGeom>
          <a:solidFill>
            <a:srgbClr val="F4F3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indent="-91440"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Refine shared list questions</a:t>
            </a:r>
          </a:p>
          <a:p>
            <a:pPr marL="91440" indent="-91440"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Refine criteria</a:t>
            </a:r>
          </a:p>
          <a:p>
            <a:pPr marL="91440" indent="-91440"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Confirm approach to develop 2026-2027 list of priority monitoring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BED8BB5-8091-B93A-FF00-2ACF39280BAF}"/>
              </a:ext>
            </a:extLst>
          </p:cNvPr>
          <p:cNvSpPr/>
          <p:nvPr/>
        </p:nvSpPr>
        <p:spPr>
          <a:xfrm>
            <a:off x="411319" y="5205291"/>
            <a:ext cx="2476108" cy="1497782"/>
          </a:xfrm>
          <a:prstGeom prst="rect">
            <a:avLst/>
          </a:prstGeom>
          <a:solidFill>
            <a:srgbClr val="F4F3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indent="-91440"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Finalized list of Klamath Basin monitoring (existing/new) to prioritize for 2026-2027 funding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25914A-5277-F09E-DD5F-44408416D20E}"/>
              </a:ext>
            </a:extLst>
          </p:cNvPr>
          <p:cNvSpPr/>
          <p:nvPr/>
        </p:nvSpPr>
        <p:spPr>
          <a:xfrm>
            <a:off x="3158043" y="5197979"/>
            <a:ext cx="2476108" cy="1497782"/>
          </a:xfrm>
          <a:prstGeom prst="rect">
            <a:avLst/>
          </a:prstGeom>
          <a:solidFill>
            <a:srgbClr val="F4F3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indent="-91440"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Submit agreed-to recommended prioritized monitoring list to funding agencies 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C5D4738-A532-9580-4835-E5BF2CA30788}"/>
              </a:ext>
            </a:extLst>
          </p:cNvPr>
          <p:cNvSpPr/>
          <p:nvPr/>
        </p:nvSpPr>
        <p:spPr>
          <a:xfrm>
            <a:off x="9161004" y="5199278"/>
            <a:ext cx="2868875" cy="1497782"/>
          </a:xfrm>
          <a:prstGeom prst="rect">
            <a:avLst/>
          </a:prstGeom>
          <a:solidFill>
            <a:srgbClr val="F4F3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indent="-91440"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Produce 5-yr Plan</a:t>
            </a:r>
          </a:p>
          <a:p>
            <a:pPr marL="91440" indent="-91440"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Approach to continue this collaborative forum 2025-2030 to implement and revise 5-yr Plan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A29D744-36A4-0C51-4895-82E153E3830A}"/>
              </a:ext>
            </a:extLst>
          </p:cNvPr>
          <p:cNvSpPr txBox="1">
            <a:spLocks/>
          </p:cNvSpPr>
          <p:nvPr/>
        </p:nvSpPr>
        <p:spPr>
          <a:xfrm>
            <a:off x="5918513" y="1463050"/>
            <a:ext cx="3047616" cy="748890"/>
          </a:xfrm>
          <a:prstGeom prst="rect">
            <a:avLst/>
          </a:prstGeom>
          <a:solidFill>
            <a:srgbClr val="D6D4D0"/>
          </a:solidFill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Tech SC Tasks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May 15 – June 20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E3E1550-FD9F-A5AD-0E3A-3CD421B3F818}"/>
              </a:ext>
            </a:extLst>
          </p:cNvPr>
          <p:cNvSpPr txBox="1">
            <a:spLocks/>
          </p:cNvSpPr>
          <p:nvPr/>
        </p:nvSpPr>
        <p:spPr>
          <a:xfrm>
            <a:off x="5865572" y="4106009"/>
            <a:ext cx="3135631" cy="1101495"/>
          </a:xfrm>
          <a:prstGeom prst="rect">
            <a:avLst/>
          </a:prstGeom>
          <a:solidFill>
            <a:srgbClr val="D6D4D0"/>
          </a:solidFill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Tech SC Tasks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Sept 2025 Oct 2026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78400CA-B046-CCAB-75F9-DBADE526B5E4}"/>
              </a:ext>
            </a:extLst>
          </p:cNvPr>
          <p:cNvSpPr/>
          <p:nvPr/>
        </p:nvSpPr>
        <p:spPr>
          <a:xfrm>
            <a:off x="5928734" y="2204628"/>
            <a:ext cx="3047616" cy="1724536"/>
          </a:xfrm>
          <a:prstGeom prst="rect">
            <a:avLst/>
          </a:prstGeom>
          <a:solidFill>
            <a:srgbClr val="D6D4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indent="-91440"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List shared management and research questions</a:t>
            </a:r>
          </a:p>
          <a:p>
            <a:pPr marL="91440" indent="-91440"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Criteria to prioritize/sequence for next 5 yrs funding scenarios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EB7EC4C-F7E7-1C8D-C59C-9F6B0BCA584F}"/>
              </a:ext>
            </a:extLst>
          </p:cNvPr>
          <p:cNvSpPr/>
          <p:nvPr/>
        </p:nvSpPr>
        <p:spPr>
          <a:xfrm>
            <a:off x="5871488" y="4926782"/>
            <a:ext cx="3119743" cy="1761667"/>
          </a:xfrm>
          <a:prstGeom prst="rect">
            <a:avLst/>
          </a:prstGeom>
          <a:solidFill>
            <a:srgbClr val="D6D4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indent="-91440"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Provide content for strategy</a:t>
            </a:r>
          </a:p>
          <a:p>
            <a:pPr marL="91440" indent="-91440"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 most informative timing for a Science Symposium</a:t>
            </a:r>
          </a:p>
          <a:p>
            <a:pPr marL="91440" indent="-91440"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PSMFC assist with compilation and product development</a:t>
            </a:r>
          </a:p>
        </p:txBody>
      </p:sp>
    </p:spTree>
    <p:extLst>
      <p:ext uri="{BB962C8B-B14F-4D97-AF65-F5344CB8AC3E}">
        <p14:creationId xmlns:p14="http://schemas.microsoft.com/office/powerpoint/2010/main" val="308527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BE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BC2584-4A96-9E21-9087-1793C4397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C1C7E23-78FC-F6FE-DAD9-9501C2804A73}"/>
              </a:ext>
            </a:extLst>
          </p:cNvPr>
          <p:cNvGrpSpPr/>
          <p:nvPr/>
        </p:nvGrpSpPr>
        <p:grpSpPr>
          <a:xfrm>
            <a:off x="2811368" y="2737717"/>
            <a:ext cx="8181226" cy="1458395"/>
            <a:chOff x="1403615" y="2737716"/>
            <a:chExt cx="8119546" cy="145839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E1FECC-8173-3E15-ED9C-4B52E2F7245F}"/>
                </a:ext>
              </a:extLst>
            </p:cNvPr>
            <p:cNvSpPr txBox="1"/>
            <p:nvPr/>
          </p:nvSpPr>
          <p:spPr>
            <a:xfrm>
              <a:off x="1575881" y="2910537"/>
              <a:ext cx="79472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Priorities Exercise and Data Sharing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C834B90-BA81-4D24-1039-8D1BEB8DB874}"/>
                </a:ext>
              </a:extLst>
            </p:cNvPr>
            <p:cNvCxnSpPr/>
            <p:nvPr/>
          </p:nvCxnSpPr>
          <p:spPr>
            <a:xfrm>
              <a:off x="1403615" y="2737716"/>
              <a:ext cx="0" cy="1458394"/>
            </a:xfrm>
            <a:prstGeom prst="line">
              <a:avLst/>
            </a:prstGeom>
            <a:ln w="508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4921F3E-F5A5-D00A-2571-9DE6C830B7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355" y="2491639"/>
            <a:ext cx="2130460" cy="213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54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AD63F-987D-D0B0-0F64-A72A842C3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A204A-9F62-1E23-3DAF-F35F39B66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E8D45-B043-996D-E3BB-AE14A915C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</a:rPr>
              <a:t>Everyone has 10 stars (Dollars $$) to spend</a:t>
            </a:r>
          </a:p>
          <a:p>
            <a:r>
              <a:rPr lang="en-US" dirty="0">
                <a:latin typeface="Calibri"/>
                <a:ea typeface="Calibri"/>
                <a:cs typeface="Calibri"/>
              </a:rPr>
              <a:t>Individually allocate your stars to the categories you consider to be the highest priorities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436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34593-C4B2-5A65-ECA3-F33D085FF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Priorities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EB2D8-071C-A3E3-6FDE-1415F5467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87626"/>
            <a:ext cx="5233261" cy="16778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https://forms.cloud.microsoft/r/DhD6fSwJbN</a:t>
            </a:r>
            <a:endParaRPr lang="en-US"/>
          </a:p>
        </p:txBody>
      </p:sp>
      <p:pic>
        <p:nvPicPr>
          <p:cNvPr id="5" name="Content Placeholder 4" descr="A qr code on a blue background&#10;&#10;AI-generated content may be incorrect.">
            <a:extLst>
              <a:ext uri="{FF2B5EF4-FFF2-40B4-BE49-F238E27FC236}">
                <a16:creationId xmlns:a16="http://schemas.microsoft.com/office/drawing/2014/main" id="{969501E8-0C56-B238-958C-27CDB048A0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6384" y="1424573"/>
            <a:ext cx="5123363" cy="4752390"/>
          </a:xfrm>
        </p:spPr>
      </p:pic>
    </p:spTree>
    <p:extLst>
      <p:ext uri="{BB962C8B-B14F-4D97-AF65-F5344CB8AC3E}">
        <p14:creationId xmlns:p14="http://schemas.microsoft.com/office/powerpoint/2010/main" val="438737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5F2B04FA66984EA91714000227C403" ma:contentTypeVersion="11" ma:contentTypeDescription="Create a new document." ma:contentTypeScope="" ma:versionID="0f9f35e134adfee6820e513d491e1ae5">
  <xsd:schema xmlns:xsd="http://www.w3.org/2001/XMLSchema" xmlns:xs="http://www.w3.org/2001/XMLSchema" xmlns:p="http://schemas.microsoft.com/office/2006/metadata/properties" xmlns:ns2="049fa61c-502c-48c9-8061-c9ce5396fd85" targetNamespace="http://schemas.microsoft.com/office/2006/metadata/properties" ma:root="true" ma:fieldsID="f5d76697b881aa3921a33cf234b8b85b" ns2:_="">
    <xsd:import namespace="049fa61c-502c-48c9-8061-c9ce5396fd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fa61c-502c-48c9-8061-c9ce5396fd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2522b3a-f4c5-454c-9132-e500700357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49fa61c-502c-48c9-8061-c9ce5396fd8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373124D-7986-4512-A3FD-AE27C18DF9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9fa61c-502c-48c9-8061-c9ce5396fd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3246E8-5B31-4833-A624-39289EF4C6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7B1786-4916-4BB8-8458-D7DDFE4D15D8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049fa61c-502c-48c9-8061-c9ce5396fd85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1272</Words>
  <Application>Microsoft Office PowerPoint</Application>
  <PresentationFormat>Widescreen</PresentationFormat>
  <Paragraphs>221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Courier New</vt:lpstr>
      <vt:lpstr>Wingdings</vt:lpstr>
      <vt:lpstr>Office Theme</vt:lpstr>
      <vt:lpstr>Klamath Basin  Collaborative  Monitoring Plan  Workshop   Day 2 – Welcome Back</vt:lpstr>
      <vt:lpstr>Virtual participants:  Please leave web cameras on to facilitate discussion  Please use the chat to introduce yourself   (name and affiliation)   In-person participants:  Please sign in on sheet  Please grab a name tag </vt:lpstr>
      <vt:lpstr>PowerPoint Presentation</vt:lpstr>
      <vt:lpstr>Agenda</vt:lpstr>
      <vt:lpstr>PowerPoint Presentation</vt:lpstr>
      <vt:lpstr>Timeline Process, Outcomes and Products</vt:lpstr>
      <vt:lpstr>PowerPoint Presentation</vt:lpstr>
      <vt:lpstr>Instructions</vt:lpstr>
      <vt:lpstr>Priorities Exercise</vt:lpstr>
      <vt:lpstr>Back in 15 minutes</vt:lpstr>
      <vt:lpstr>PowerPoint Presentation</vt:lpstr>
      <vt:lpstr>PowerPoint Presentation</vt:lpstr>
      <vt:lpstr>PowerPoint Presentation</vt:lpstr>
      <vt:lpstr>Plan Formulation</vt:lpstr>
      <vt:lpstr>Timeline Process, Outcomes and Products</vt:lpstr>
      <vt:lpstr>Technical Steering Committee</vt:lpstr>
      <vt:lpstr>PowerPoint Presentation</vt:lpstr>
      <vt:lpstr>PowerPoint Presentation</vt:lpstr>
      <vt:lpstr>Lunch Options</vt:lpstr>
    </vt:vector>
  </TitlesOfParts>
  <Company>PSMFC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Klamath Basin  Collaborative  Monitoring Plan  Workshop   Day 2 – Welcome Back</dc:title>
  <dc:creator>Nancy Leonard</dc:creator>
  <cp:lastModifiedBy>Monica Diaz</cp:lastModifiedBy>
  <cp:revision>132</cp:revision>
  <dcterms:created xsi:type="dcterms:W3CDTF">2025-05-11T01:10:46Z</dcterms:created>
  <dcterms:modified xsi:type="dcterms:W3CDTF">2025-06-02T18:51:55Z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0x010100C95F2B04FA66984EA91714000227C403</vt:lpwstr>
  </property>
  <property fmtid="{D5CDD505-2E9C-101B-9397-08002B2CF9AE}" pid="3" name="MediaServiceImageTags">
    <vt:lpwstr/>
  </property>
</Properties>
</file>